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71ED-36C2-4383-915D-267F06E89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18680-6A61-4AE4-AE30-E6BE6D435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9BBFE-5734-4BC1-BE2E-E8D93704F5DE}"/>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9D8CA941-CC4E-423A-9E02-D822A3AFC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88684-15C6-4386-AE19-3AA02EBD372B}"/>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393019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9A19-88B9-4422-9FAC-C50B360FB2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17AD65-6541-4955-AC84-9727F1CCEF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45361-941A-4C37-A890-24BAC6A4C20D}"/>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74F99293-C093-4926-87B3-4A84DE18F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9DD2E-B0DA-4781-A382-538F286B05A8}"/>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36817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5E82F-73CF-48AD-A373-336F758A9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30C93-8BA0-4CA9-95A4-07D33B1C6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9461D-9514-42BB-9764-47072DBB55C9}"/>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51006250-2CA9-4931-A613-CDEC0B35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E10AD-95AB-4BED-B970-2A5368C7FFEF}"/>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402806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61BE-FDA2-4AEB-94C2-CCA2A66B9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3BAAE-BF0D-4364-9909-0BDF1D8EB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92D63-93C1-4BEF-B78E-6358015D023F}"/>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48D2D07B-4C30-4702-9E4E-BFFD925E5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94E79-84DB-42AE-AD21-9D9BB3AC79EF}"/>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5211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975D-4902-42BF-A951-76B7E2EF3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39BAF3-160B-4F80-8992-6B00B9827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F665F-34F3-408F-979A-2696BCF6D138}"/>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A7CF0BC3-2E63-4D88-A810-7EAC6EAF3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24E87-6C98-4002-BFEB-8A9BB33A8200}"/>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82088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6823-95E1-460B-8DCC-D32898B7C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D3BA4-6D5A-4E71-9477-E74609445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26727-75EC-4C2E-846E-5E8F6CFF1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73278-E9EC-4DA5-BE01-E817A4A07A85}"/>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6" name="Footer Placeholder 5">
            <a:extLst>
              <a:ext uri="{FF2B5EF4-FFF2-40B4-BE49-F238E27FC236}">
                <a16:creationId xmlns:a16="http://schemas.microsoft.com/office/drawing/2014/main" id="{F9615C2D-E057-41FF-B07F-C53A5DF2C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71BAE-775E-45A0-A610-AFCF3F6C666D}"/>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19102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CD83-374D-4993-A029-A470126E4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C853F-D7A7-44F8-A5F4-22ABEDDB0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1E437-9997-462F-9D39-EF271CFCC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2B6578-76AF-4D49-81D0-5733FC1F3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0D15F-8E01-492C-9FB6-CCCD961C1C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0A3C9B-22D0-4797-A596-144FF9F37EEF}"/>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8" name="Footer Placeholder 7">
            <a:extLst>
              <a:ext uri="{FF2B5EF4-FFF2-40B4-BE49-F238E27FC236}">
                <a16:creationId xmlns:a16="http://schemas.microsoft.com/office/drawing/2014/main" id="{4F158D20-25C0-422F-A772-92717CEAF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92EC78-2099-4D72-BA27-657945389C9C}"/>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83784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8073-7943-49DA-A1AA-45CFF7905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049EB1-B80A-47CA-BDCB-281BB93788A2}"/>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4" name="Footer Placeholder 3">
            <a:extLst>
              <a:ext uri="{FF2B5EF4-FFF2-40B4-BE49-F238E27FC236}">
                <a16:creationId xmlns:a16="http://schemas.microsoft.com/office/drawing/2014/main" id="{4E7D77CF-CCE9-4498-9F9E-75AD3390BB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5A4FF0-0AB6-4FE4-9C13-9A647DE8E936}"/>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389366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19115-78A8-4E12-9B92-7EA56F94F38C}"/>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3" name="Footer Placeholder 2">
            <a:extLst>
              <a:ext uri="{FF2B5EF4-FFF2-40B4-BE49-F238E27FC236}">
                <a16:creationId xmlns:a16="http://schemas.microsoft.com/office/drawing/2014/main" id="{248AA8FF-97FA-4978-950E-03C31ED65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CE8CF-6ED0-4626-94CD-E5AD9700671B}"/>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53391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31FA-B015-43B6-A8D4-4E051328E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5B90F8-5CA4-4821-85D0-11FECBFF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C9A106-0E43-43AB-8C13-452F475EA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16F48-E531-41AF-A02E-0641832B59B5}"/>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6" name="Footer Placeholder 5">
            <a:extLst>
              <a:ext uri="{FF2B5EF4-FFF2-40B4-BE49-F238E27FC236}">
                <a16:creationId xmlns:a16="http://schemas.microsoft.com/office/drawing/2014/main" id="{7B82FBE4-F2D4-464A-BB0A-11E1A6787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26581-D519-4F3A-85D3-13F53D4F346D}"/>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152229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90C4-3746-454A-9CF2-8DCA0EB00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CB403-23AD-4ADF-A192-D9FAEA41A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B2373-2DB8-4483-86DE-B04160AFD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A0A75-D072-4F93-9361-4BA8426775F8}"/>
              </a:ext>
            </a:extLst>
          </p:cNvPr>
          <p:cNvSpPr>
            <a:spLocks noGrp="1"/>
          </p:cNvSpPr>
          <p:nvPr>
            <p:ph type="dt" sz="half" idx="10"/>
          </p:nvPr>
        </p:nvSpPr>
        <p:spPr/>
        <p:txBody>
          <a:bodyPr/>
          <a:lstStyle/>
          <a:p>
            <a:fld id="{4F6C1463-775B-4D9C-8E14-31173DD6C307}" type="datetimeFigureOut">
              <a:rPr lang="en-US" smtClean="0"/>
              <a:t>4/13/2020</a:t>
            </a:fld>
            <a:endParaRPr lang="en-US"/>
          </a:p>
        </p:txBody>
      </p:sp>
      <p:sp>
        <p:nvSpPr>
          <p:cNvPr id="6" name="Footer Placeholder 5">
            <a:extLst>
              <a:ext uri="{FF2B5EF4-FFF2-40B4-BE49-F238E27FC236}">
                <a16:creationId xmlns:a16="http://schemas.microsoft.com/office/drawing/2014/main" id="{C1559183-E4A2-4522-B667-CC4C3D63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9DAA1-A70D-4FE4-8339-D9D0A6310DCE}"/>
              </a:ext>
            </a:extLst>
          </p:cNvPr>
          <p:cNvSpPr>
            <a:spLocks noGrp="1"/>
          </p:cNvSpPr>
          <p:nvPr>
            <p:ph type="sldNum" sz="quarter" idx="12"/>
          </p:nvPr>
        </p:nvSpPr>
        <p:spPr/>
        <p:txBody>
          <a:bodyPr/>
          <a:lstStyle/>
          <a:p>
            <a:fld id="{7E8398B5-2F36-43CD-B6AF-B34F2EF1746F}" type="slidenum">
              <a:rPr lang="en-US" smtClean="0"/>
              <a:t>‹#›</a:t>
            </a:fld>
            <a:endParaRPr lang="en-US"/>
          </a:p>
        </p:txBody>
      </p:sp>
    </p:spTree>
    <p:extLst>
      <p:ext uri="{BB962C8B-B14F-4D97-AF65-F5344CB8AC3E}">
        <p14:creationId xmlns:p14="http://schemas.microsoft.com/office/powerpoint/2010/main" val="257335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637AB-8656-4E11-A747-B211E10B3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97E38-228C-47D8-B504-0E6901D5C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3C5C5-F737-495C-9CC5-65D8AA4BB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C1463-775B-4D9C-8E14-31173DD6C307}" type="datetimeFigureOut">
              <a:rPr lang="en-US" smtClean="0"/>
              <a:t>4/13/2020</a:t>
            </a:fld>
            <a:endParaRPr lang="en-US"/>
          </a:p>
        </p:txBody>
      </p:sp>
      <p:sp>
        <p:nvSpPr>
          <p:cNvPr id="5" name="Footer Placeholder 4">
            <a:extLst>
              <a:ext uri="{FF2B5EF4-FFF2-40B4-BE49-F238E27FC236}">
                <a16:creationId xmlns:a16="http://schemas.microsoft.com/office/drawing/2014/main" id="{463CB471-0ED5-4C54-8D0B-525C32CD8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C337F-F7D6-411F-A89F-32F8E5221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398B5-2F36-43CD-B6AF-B34F2EF1746F}" type="slidenum">
              <a:rPr lang="en-US" smtClean="0"/>
              <a:t>‹#›</a:t>
            </a:fld>
            <a:endParaRPr lang="en-US"/>
          </a:p>
        </p:txBody>
      </p:sp>
    </p:spTree>
    <p:extLst>
      <p:ext uri="{BB962C8B-B14F-4D97-AF65-F5344CB8AC3E}">
        <p14:creationId xmlns:p14="http://schemas.microsoft.com/office/powerpoint/2010/main" val="219770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marketing-spring2016/chapter/reading-types-of-retailers/" TargetMode="External"/><Relationship Id="rId7" Type="http://schemas.openxmlformats.org/officeDocument/2006/relationships/hyperlink" Target="https://en.wiktionary.org/wiki/sunshin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technofaq.org/posts/2016/08/what-to-look-for-when-buying-a-family-car/"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flickr.com/photos/surfzone/3548542390" TargetMode="External"/><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rutheh.com/2011/06/29/minestrone-ingredients-still-life/" TargetMode="Externa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idearoom.net/2010/10/cookie-dough-truffles.html"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marianaeguaras.com/reparto-de-porcentajes-en-la-edicion-de-un-libro-impreso/"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1"/><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hyperlink" Target="https://www.rawpixel.com/search/happine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irisheyes/120356637/" TargetMode="External"/><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bydawnnicole.com/2015/01/organizational-printables-meal-plan-grocery-list.html" TargetMode="External"/><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hyperlink" Target="http://www.couponmom.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is-it6.blogspot.com/" TargetMode="External"/><Relationship Id="rId2" Type="http://schemas.openxmlformats.org/officeDocument/2006/relationships/image" Target="../media/image25.jpg"/><Relationship Id="rId1" Type="http://schemas.openxmlformats.org/officeDocument/2006/relationships/slideLayout" Target="../slideLayouts/slideLayout8.xml"/><Relationship Id="rId5" Type="http://schemas.openxmlformats.org/officeDocument/2006/relationships/hyperlink" Target="http://kitchenstewardship.com/2010/07/09/kitchen-stewardship-in-the-big-woods-family-camping-handbook-now-for-sal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igarcialorca.blogspot.com/2015_02_01_archive.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v=Q5u2Ddbvocc" TargetMode="External"/><Relationship Id="rId1" Type="http://schemas.openxmlformats.org/officeDocument/2006/relationships/slideLayout" Target="../slideLayouts/slideLayout4.xml"/><Relationship Id="rId4" Type="http://schemas.openxmlformats.org/officeDocument/2006/relationships/hyperlink" Target="https://shinwugi.pixnet.net/blog/post/33291719-%E3%80%8A%E6%B2%B9%E6%80%A7%E9%A0%AD%E7%9A%AE%E5%B1%91%E3%80%8B%E9%A0%AD%E7%9A%AEspa%2b%E7%B6%93%E7%B5%A1%E6%8C%89%E6%91%A9%EF%BC%8C%E8%AE%93%E4%BD%A0%E9%A0%AD%E7%9A%A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ualshockers.com/2011/07/05/6-steps-for-responsible-parenting-with-children-gamers/"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xl.com/" TargetMode="External"/><Relationship Id="rId2" Type="http://schemas.openxmlformats.org/officeDocument/2006/relationships/hyperlink" Target="https://www.youtube.com/watch?v=8hLA5NYYB0s" TargetMode="External"/><Relationship Id="rId1" Type="http://schemas.openxmlformats.org/officeDocument/2006/relationships/slideLayout" Target="../slideLayouts/slideLayout2.xml"/><Relationship Id="rId4" Type="http://schemas.openxmlformats.org/officeDocument/2006/relationships/hyperlink" Target="http://www.funbrain.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thecomfortofcooking.com/2014/05/3-ingredient-baked-ham-and-cheese-rollups.html" TargetMode="External"/><Relationship Id="rId1" Type="http://schemas.openxmlformats.org/officeDocument/2006/relationships/slideLayout" Target="../slideLayouts/slideLayout2.xml"/><Relationship Id="rId5" Type="http://schemas.openxmlformats.org/officeDocument/2006/relationships/hyperlink" Target="https://www.youtube.com/watch?v=J7sSpBxJDrc" TargetMode="External"/><Relationship Id="rId4" Type="http://schemas.openxmlformats.org/officeDocument/2006/relationships/hyperlink" Target="https://www.youtube.com/watch?v=Q5u2Ddbvoc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n.wikipedia.org/wiki/Piggly_Wiggly" TargetMode="External"/><Relationship Id="rId7" Type="http://schemas.openxmlformats.org/officeDocument/2006/relationships/hyperlink" Target="http://blessedbeyondwords.com/walmart-box-tops-for-education-giveaway/"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en.wikipedia.org/wiki/Food_Lion" TargetMode="External"/><Relationship Id="rId4" Type="http://schemas.openxmlformats.org/officeDocument/2006/relationships/image" Target="../media/image6.png"/><Relationship Id="rId9" Type="http://schemas.openxmlformats.org/officeDocument/2006/relationships/hyperlink" Target="https://en.wikipedia.org/wiki/IGA_(supermarke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agaciousnewsnetwork.com/retail-industry-cashier-jobs-technology-unemployment-universal-basic-income/" TargetMode="External"/><Relationship Id="rId7" Type="http://schemas.openxmlformats.org/officeDocument/2006/relationships/hyperlink" Target="http://www.blueabaya.com/2013/02/breakfast-in-riyadh-paul-restaurant-and.html"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flickr.com/photos/partsnpieces/7930692336"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J7sSpBxJDrc"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theconversation.com/african-stories-to-get-and-keep-kids-reading-during-school-holidays-51589"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ommysnippets.com/fetch-dog/"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victoriadailyphoto.blogspot.com/2009/10/supermarket.html" TargetMode="External"/><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year-struck.com/2012/02/11/leitwortstil/"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2747-6AD8-4CB3-81E0-15A7079B8F49}"/>
              </a:ext>
            </a:extLst>
          </p:cNvPr>
          <p:cNvSpPr>
            <a:spLocks noGrp="1"/>
          </p:cNvSpPr>
          <p:nvPr>
            <p:ph type="ctrTitle"/>
          </p:nvPr>
        </p:nvSpPr>
        <p:spPr/>
        <p:txBody>
          <a:bodyPr/>
          <a:lstStyle/>
          <a:p>
            <a:r>
              <a:rPr lang="en-US" dirty="0"/>
              <a:t>A trip to the Grocery Store</a:t>
            </a:r>
          </a:p>
        </p:txBody>
      </p:sp>
      <p:sp>
        <p:nvSpPr>
          <p:cNvPr id="3" name="Subtitle 2">
            <a:extLst>
              <a:ext uri="{FF2B5EF4-FFF2-40B4-BE49-F238E27FC236}">
                <a16:creationId xmlns:a16="http://schemas.microsoft.com/office/drawing/2014/main" id="{F590E76F-1813-4DE8-8A12-7DC86612AF5C}"/>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1F122950-DF0B-4046-9C96-8B9188F30A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0750" y="3602038"/>
            <a:ext cx="6191250" cy="3255962"/>
          </a:xfrm>
          <a:prstGeom prst="rect">
            <a:avLst/>
          </a:prstGeom>
        </p:spPr>
      </p:pic>
      <p:pic>
        <p:nvPicPr>
          <p:cNvPr id="8" name="Picture 7">
            <a:extLst>
              <a:ext uri="{FF2B5EF4-FFF2-40B4-BE49-F238E27FC236}">
                <a16:creationId xmlns:a16="http://schemas.microsoft.com/office/drawing/2014/main" id="{FBEB1F65-2330-4BE9-A0E0-B74D888175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3602038"/>
            <a:ext cx="6000750" cy="3255962"/>
          </a:xfrm>
          <a:prstGeom prst="rect">
            <a:avLst/>
          </a:prstGeom>
        </p:spPr>
      </p:pic>
      <p:pic>
        <p:nvPicPr>
          <p:cNvPr id="11" name="Picture 10">
            <a:extLst>
              <a:ext uri="{FF2B5EF4-FFF2-40B4-BE49-F238E27FC236}">
                <a16:creationId xmlns:a16="http://schemas.microsoft.com/office/drawing/2014/main" id="{AE8F3897-FC53-47DD-8CBE-5D575A0A6A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1999" cy="2600326"/>
          </a:xfrm>
          <a:prstGeom prst="rect">
            <a:avLst/>
          </a:prstGeom>
        </p:spPr>
      </p:pic>
    </p:spTree>
    <p:extLst>
      <p:ext uri="{BB962C8B-B14F-4D97-AF65-F5344CB8AC3E}">
        <p14:creationId xmlns:p14="http://schemas.microsoft.com/office/powerpoint/2010/main" val="178467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C324-0929-472F-9581-86355296EA03}"/>
              </a:ext>
            </a:extLst>
          </p:cNvPr>
          <p:cNvSpPr>
            <a:spLocks noGrp="1"/>
          </p:cNvSpPr>
          <p:nvPr>
            <p:ph type="title"/>
          </p:nvPr>
        </p:nvSpPr>
        <p:spPr/>
        <p:txBody>
          <a:bodyPr/>
          <a:lstStyle/>
          <a:p>
            <a:r>
              <a:rPr lang="en-US" dirty="0"/>
              <a:t>Anchovies – a small shoaling fish that is strongly flavored and preserved in salt and oil.</a:t>
            </a:r>
          </a:p>
        </p:txBody>
      </p:sp>
      <p:pic>
        <p:nvPicPr>
          <p:cNvPr id="4" name="Picture 3">
            <a:extLst>
              <a:ext uri="{FF2B5EF4-FFF2-40B4-BE49-F238E27FC236}">
                <a16:creationId xmlns:a16="http://schemas.microsoft.com/office/drawing/2014/main" id="{5809925E-7B58-4636-A1EC-34E524E3A4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10582" y="1688233"/>
            <a:ext cx="7590502" cy="5084092"/>
          </a:xfrm>
          <a:prstGeom prst="rect">
            <a:avLst/>
          </a:prstGeom>
          <a:ln>
            <a:noFill/>
          </a:ln>
          <a:effectLst>
            <a:softEdge rad="112500"/>
          </a:effectLst>
        </p:spPr>
      </p:pic>
    </p:spTree>
    <p:extLst>
      <p:ext uri="{BB962C8B-B14F-4D97-AF65-F5344CB8AC3E}">
        <p14:creationId xmlns:p14="http://schemas.microsoft.com/office/powerpoint/2010/main" val="253124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BFF5-3B0E-42C2-8DAF-A92469F158A5}"/>
              </a:ext>
            </a:extLst>
          </p:cNvPr>
          <p:cNvSpPr>
            <a:spLocks noGrp="1"/>
          </p:cNvSpPr>
          <p:nvPr>
            <p:ph type="title"/>
          </p:nvPr>
        </p:nvSpPr>
        <p:spPr/>
        <p:txBody>
          <a:bodyPr/>
          <a:lstStyle/>
          <a:p>
            <a:r>
              <a:rPr lang="en-US" dirty="0"/>
              <a:t>Ingredients – is a substance that forms a part of a mixture or recipes.  </a:t>
            </a:r>
          </a:p>
        </p:txBody>
      </p:sp>
      <p:pic>
        <p:nvPicPr>
          <p:cNvPr id="4" name="Picture 3">
            <a:extLst>
              <a:ext uri="{FF2B5EF4-FFF2-40B4-BE49-F238E27FC236}">
                <a16:creationId xmlns:a16="http://schemas.microsoft.com/office/drawing/2014/main" id="{4F43E9F3-BFD4-4862-ABAE-C6D237CDAF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34143" y="1699569"/>
            <a:ext cx="7189960" cy="4793306"/>
          </a:xfrm>
          <a:prstGeom prst="rect">
            <a:avLst/>
          </a:prstGeom>
          <a:ln>
            <a:noFill/>
          </a:ln>
          <a:effectLst>
            <a:softEdge rad="112500"/>
          </a:effectLst>
        </p:spPr>
      </p:pic>
    </p:spTree>
    <p:extLst>
      <p:ext uri="{BB962C8B-B14F-4D97-AF65-F5344CB8AC3E}">
        <p14:creationId xmlns:p14="http://schemas.microsoft.com/office/powerpoint/2010/main" val="413308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F7BC-90FB-4322-9557-39EA220B9E4C}"/>
              </a:ext>
            </a:extLst>
          </p:cNvPr>
          <p:cNvSpPr>
            <a:spLocks noGrp="1"/>
          </p:cNvSpPr>
          <p:nvPr>
            <p:ph type="title"/>
          </p:nvPr>
        </p:nvSpPr>
        <p:spPr/>
        <p:txBody>
          <a:bodyPr/>
          <a:lstStyle/>
          <a:p>
            <a:r>
              <a:rPr lang="en-US" dirty="0"/>
              <a:t>Recipes – is a set of instructions that describe how to prepare or a dish. </a:t>
            </a:r>
          </a:p>
        </p:txBody>
      </p:sp>
      <p:pic>
        <p:nvPicPr>
          <p:cNvPr id="4" name="Picture 3">
            <a:extLst>
              <a:ext uri="{FF2B5EF4-FFF2-40B4-BE49-F238E27FC236}">
                <a16:creationId xmlns:a16="http://schemas.microsoft.com/office/drawing/2014/main" id="{57E99A03-959E-4417-8228-1D64014049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45491" y="1690688"/>
            <a:ext cx="7216263" cy="4810842"/>
          </a:xfrm>
          <a:prstGeom prst="rect">
            <a:avLst/>
          </a:prstGeom>
        </p:spPr>
      </p:pic>
    </p:spTree>
    <p:extLst>
      <p:ext uri="{BB962C8B-B14F-4D97-AF65-F5344CB8AC3E}">
        <p14:creationId xmlns:p14="http://schemas.microsoft.com/office/powerpoint/2010/main" val="369577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60C951-1099-401D-9464-0F0E8B99376C}"/>
              </a:ext>
            </a:extLst>
          </p:cNvPr>
          <p:cNvSpPr>
            <a:spLocks noGrp="1"/>
          </p:cNvSpPr>
          <p:nvPr>
            <p:ph type="title"/>
          </p:nvPr>
        </p:nvSpPr>
        <p:spPr/>
        <p:txBody>
          <a:bodyPr/>
          <a:lstStyle/>
          <a:p>
            <a:pPr algn="ctr"/>
            <a:r>
              <a:rPr lang="en-US" dirty="0"/>
              <a:t>Book Reflections</a:t>
            </a:r>
          </a:p>
        </p:txBody>
      </p:sp>
      <p:sp>
        <p:nvSpPr>
          <p:cNvPr id="5" name="Content Placeholder 4">
            <a:extLst>
              <a:ext uri="{FF2B5EF4-FFF2-40B4-BE49-F238E27FC236}">
                <a16:creationId xmlns:a16="http://schemas.microsoft.com/office/drawing/2014/main" id="{1399B88C-0077-4804-A15F-6E9AE76356CC}"/>
              </a:ext>
            </a:extLst>
          </p:cNvPr>
          <p:cNvSpPr>
            <a:spLocks noGrp="1"/>
          </p:cNvSpPr>
          <p:nvPr>
            <p:ph idx="1"/>
          </p:nvPr>
        </p:nvSpPr>
        <p:spPr/>
        <p:txBody>
          <a:bodyPr/>
          <a:lstStyle/>
          <a:p>
            <a:r>
              <a:rPr lang="en-US" dirty="0"/>
              <a:t>How do you think we can make a pizza? </a:t>
            </a:r>
          </a:p>
          <a:p>
            <a:r>
              <a:rPr lang="en-US" dirty="0"/>
              <a:t>What ingredients will we need to make your favorite pizza?</a:t>
            </a:r>
          </a:p>
          <a:p>
            <a:r>
              <a:rPr lang="en-US" dirty="0"/>
              <a:t>Where do you think she can get a pizza pan?</a:t>
            </a:r>
          </a:p>
          <a:p>
            <a:r>
              <a:rPr lang="en-US" dirty="0"/>
              <a:t>How much do you think a pizza pan cost?</a:t>
            </a:r>
          </a:p>
          <a:p>
            <a:r>
              <a:rPr lang="en-US" dirty="0"/>
              <a:t>Compare some of items in the book to what you have at home.</a:t>
            </a:r>
          </a:p>
          <a:p>
            <a:r>
              <a:rPr lang="en-US" dirty="0"/>
              <a:t>Why is important to help others?</a:t>
            </a:r>
          </a:p>
        </p:txBody>
      </p:sp>
      <p:pic>
        <p:nvPicPr>
          <p:cNvPr id="7" name="Picture 6">
            <a:extLst>
              <a:ext uri="{FF2B5EF4-FFF2-40B4-BE49-F238E27FC236}">
                <a16:creationId xmlns:a16="http://schemas.microsoft.com/office/drawing/2014/main" id="{112B64E1-6AA0-454C-8A3C-047AB90F6D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857134"/>
            <a:ext cx="12192000" cy="2000866"/>
          </a:xfrm>
          <a:prstGeom prst="rect">
            <a:avLst/>
          </a:prstGeom>
        </p:spPr>
      </p:pic>
    </p:spTree>
    <p:extLst>
      <p:ext uri="{BB962C8B-B14F-4D97-AF65-F5344CB8AC3E}">
        <p14:creationId xmlns:p14="http://schemas.microsoft.com/office/powerpoint/2010/main" val="385435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48571-E374-4639-827E-3F703AFAE9EF}"/>
              </a:ext>
            </a:extLst>
          </p:cNvPr>
          <p:cNvSpPr>
            <a:spLocks noGrp="1"/>
          </p:cNvSpPr>
          <p:nvPr>
            <p:ph type="title"/>
          </p:nvPr>
        </p:nvSpPr>
        <p:spPr>
          <a:xfrm>
            <a:off x="353962" y="457199"/>
            <a:ext cx="4418064" cy="3923731"/>
          </a:xfrm>
        </p:spPr>
        <p:txBody>
          <a:bodyPr>
            <a:noAutofit/>
          </a:bodyPr>
          <a:lstStyle/>
          <a:p>
            <a:pPr algn="ctr"/>
            <a:r>
              <a:rPr lang="en-US" sz="6600" dirty="0">
                <a:solidFill>
                  <a:srgbClr val="FF0000"/>
                </a:solidFill>
                <a:latin typeface="Kristen ITC" panose="03050502040202030202" pitchFamily="66" charset="0"/>
              </a:rPr>
              <a:t>Family Activities</a:t>
            </a:r>
          </a:p>
        </p:txBody>
      </p:sp>
      <p:pic>
        <p:nvPicPr>
          <p:cNvPr id="14" name="Content Placeholder 13">
            <a:extLst>
              <a:ext uri="{FF2B5EF4-FFF2-40B4-BE49-F238E27FC236}">
                <a16:creationId xmlns:a16="http://schemas.microsoft.com/office/drawing/2014/main" id="{108695AC-AFB5-454E-984E-C0B3175D94E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3188" y="1437561"/>
            <a:ext cx="6172200" cy="4431427"/>
          </a:xfrm>
          <a:prstGeom prst="rect">
            <a:avLst/>
          </a:prstGeom>
          <a:ln>
            <a:noFill/>
          </a:ln>
          <a:effectLst>
            <a:softEdge rad="112500"/>
          </a:effectLst>
        </p:spPr>
      </p:pic>
      <p:sp>
        <p:nvSpPr>
          <p:cNvPr id="12" name="Text Placeholder 11">
            <a:extLst>
              <a:ext uri="{FF2B5EF4-FFF2-40B4-BE49-F238E27FC236}">
                <a16:creationId xmlns:a16="http://schemas.microsoft.com/office/drawing/2014/main" id="{E753450F-AC18-4C80-B334-0F84A47B3E4A}"/>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7205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EA7A-1A99-47F3-8B58-9F8C31D35A68}"/>
              </a:ext>
            </a:extLst>
          </p:cNvPr>
          <p:cNvSpPr>
            <a:spLocks noGrp="1"/>
          </p:cNvSpPr>
          <p:nvPr>
            <p:ph type="title"/>
          </p:nvPr>
        </p:nvSpPr>
        <p:spPr/>
        <p:txBody>
          <a:bodyPr/>
          <a:lstStyle/>
          <a:p>
            <a:pPr algn="r"/>
            <a:r>
              <a:rPr lang="en-US" dirty="0"/>
              <a:t>Let’s Take Inventory</a:t>
            </a:r>
          </a:p>
        </p:txBody>
      </p:sp>
      <p:sp>
        <p:nvSpPr>
          <p:cNvPr id="3" name="Content Placeholder 2">
            <a:extLst>
              <a:ext uri="{FF2B5EF4-FFF2-40B4-BE49-F238E27FC236}">
                <a16:creationId xmlns:a16="http://schemas.microsoft.com/office/drawing/2014/main" id="{1A1141F2-957E-489D-9D7A-689A3033DBCE}"/>
              </a:ext>
            </a:extLst>
          </p:cNvPr>
          <p:cNvSpPr>
            <a:spLocks noGrp="1"/>
          </p:cNvSpPr>
          <p:nvPr>
            <p:ph idx="1"/>
          </p:nvPr>
        </p:nvSpPr>
        <p:spPr/>
        <p:txBody>
          <a:bodyPr/>
          <a:lstStyle/>
          <a:p>
            <a:pPr marL="0" indent="0" algn="ctr">
              <a:buNone/>
            </a:pPr>
            <a:r>
              <a:rPr lang="en-US" dirty="0"/>
              <a:t>Family Inventory</a:t>
            </a:r>
          </a:p>
          <a:p>
            <a:pPr marL="0" indent="0" algn="ctr">
              <a:buNone/>
            </a:pPr>
            <a:endParaRPr lang="en-US" dirty="0"/>
          </a:p>
        </p:txBody>
      </p:sp>
      <p:sp>
        <p:nvSpPr>
          <p:cNvPr id="4" name="Text Placeholder 3">
            <a:extLst>
              <a:ext uri="{FF2B5EF4-FFF2-40B4-BE49-F238E27FC236}">
                <a16:creationId xmlns:a16="http://schemas.microsoft.com/office/drawing/2014/main" id="{C298EB9F-B440-43CA-843D-AEBED84AF439}"/>
              </a:ext>
            </a:extLst>
          </p:cNvPr>
          <p:cNvSpPr>
            <a:spLocks noGrp="1"/>
          </p:cNvSpPr>
          <p:nvPr>
            <p:ph type="body" sz="half" idx="2"/>
          </p:nvPr>
        </p:nvSpPr>
        <p:spPr/>
        <p:txBody>
          <a:bodyPr/>
          <a:lstStyle/>
          <a:p>
            <a:r>
              <a:rPr lang="en-US" dirty="0"/>
              <a:t>This activity the family will go their refrigerator, cabinet or pantry.  All the child to look at the can goods, cereal boxes, etc..  All the child to count the different items and take inventory of the items in the pantry.  </a:t>
            </a:r>
          </a:p>
          <a:p>
            <a:endParaRPr lang="en-US" dirty="0"/>
          </a:p>
          <a:p>
            <a:r>
              <a:rPr lang="en-US" dirty="0"/>
              <a:t>Have fun!  Make your own list!</a:t>
            </a:r>
          </a:p>
        </p:txBody>
      </p:sp>
      <p:graphicFrame>
        <p:nvGraphicFramePr>
          <p:cNvPr id="9" name="Table 9">
            <a:extLst>
              <a:ext uri="{FF2B5EF4-FFF2-40B4-BE49-F238E27FC236}">
                <a16:creationId xmlns:a16="http://schemas.microsoft.com/office/drawing/2014/main" id="{CE25D7EA-FF23-4B0D-AC18-8E78D642211C}"/>
              </a:ext>
            </a:extLst>
          </p:cNvPr>
          <p:cNvGraphicFramePr>
            <a:graphicFrameLocks noGrp="1"/>
          </p:cNvGraphicFramePr>
          <p:nvPr>
            <p:extLst>
              <p:ext uri="{D42A27DB-BD31-4B8C-83A1-F6EECF244321}">
                <p14:modId xmlns:p14="http://schemas.microsoft.com/office/powerpoint/2010/main" val="745480205"/>
              </p:ext>
            </p:extLst>
          </p:nvPr>
        </p:nvGraphicFramePr>
        <p:xfrm>
          <a:off x="6096000" y="1754713"/>
          <a:ext cx="5153024" cy="2926080"/>
        </p:xfrm>
        <a:graphic>
          <a:graphicData uri="http://schemas.openxmlformats.org/drawingml/2006/table">
            <a:tbl>
              <a:tblPr firstRow="1" bandRow="1">
                <a:tableStyleId>{93296810-A885-4BE3-A3E7-6D5BEEA58F35}</a:tableStyleId>
              </a:tblPr>
              <a:tblGrid>
                <a:gridCol w="2561582">
                  <a:extLst>
                    <a:ext uri="{9D8B030D-6E8A-4147-A177-3AD203B41FA5}">
                      <a16:colId xmlns:a16="http://schemas.microsoft.com/office/drawing/2014/main" val="4126763753"/>
                    </a:ext>
                  </a:extLst>
                </a:gridCol>
                <a:gridCol w="2591442">
                  <a:extLst>
                    <a:ext uri="{9D8B030D-6E8A-4147-A177-3AD203B41FA5}">
                      <a16:colId xmlns:a16="http://schemas.microsoft.com/office/drawing/2014/main" val="1656896039"/>
                    </a:ext>
                  </a:extLst>
                </a:gridCol>
              </a:tblGrid>
              <a:tr h="0">
                <a:tc>
                  <a:txBody>
                    <a:bodyPr/>
                    <a:lstStyle/>
                    <a:p>
                      <a:r>
                        <a:rPr lang="en-US" dirty="0"/>
                        <a:t>Item</a:t>
                      </a:r>
                    </a:p>
                  </a:txBody>
                  <a:tcPr/>
                </a:tc>
                <a:tc>
                  <a:txBody>
                    <a:bodyPr/>
                    <a:lstStyle/>
                    <a:p>
                      <a:r>
                        <a:rPr lang="en-US" dirty="0"/>
                        <a:t>How Many</a:t>
                      </a:r>
                    </a:p>
                  </a:txBody>
                  <a:tcPr/>
                </a:tc>
                <a:extLst>
                  <a:ext uri="{0D108BD9-81ED-4DB2-BD59-A6C34878D82A}">
                    <a16:rowId xmlns:a16="http://schemas.microsoft.com/office/drawing/2014/main" val="4006224102"/>
                  </a:ext>
                </a:extLst>
              </a:tr>
              <a:tr h="254820">
                <a:tc>
                  <a:txBody>
                    <a:bodyPr/>
                    <a:lstStyle/>
                    <a:p>
                      <a:r>
                        <a:rPr lang="en-US" dirty="0"/>
                        <a:t>Cereal</a:t>
                      </a:r>
                    </a:p>
                  </a:txBody>
                  <a:tcPr/>
                </a:tc>
                <a:tc>
                  <a:txBody>
                    <a:bodyPr/>
                    <a:lstStyle/>
                    <a:p>
                      <a:endParaRPr lang="en-US" dirty="0"/>
                    </a:p>
                  </a:txBody>
                  <a:tcPr/>
                </a:tc>
                <a:extLst>
                  <a:ext uri="{0D108BD9-81ED-4DB2-BD59-A6C34878D82A}">
                    <a16:rowId xmlns:a16="http://schemas.microsoft.com/office/drawing/2014/main" val="278451597"/>
                  </a:ext>
                </a:extLst>
              </a:tr>
              <a:tr h="254820">
                <a:tc>
                  <a:txBody>
                    <a:bodyPr/>
                    <a:lstStyle/>
                    <a:p>
                      <a:r>
                        <a:rPr lang="en-US" dirty="0"/>
                        <a:t>Cans of Corn</a:t>
                      </a:r>
                    </a:p>
                  </a:txBody>
                  <a:tcPr/>
                </a:tc>
                <a:tc>
                  <a:txBody>
                    <a:bodyPr/>
                    <a:lstStyle/>
                    <a:p>
                      <a:endParaRPr lang="en-US" dirty="0"/>
                    </a:p>
                  </a:txBody>
                  <a:tcPr/>
                </a:tc>
                <a:extLst>
                  <a:ext uri="{0D108BD9-81ED-4DB2-BD59-A6C34878D82A}">
                    <a16:rowId xmlns:a16="http://schemas.microsoft.com/office/drawing/2014/main" val="2406757778"/>
                  </a:ext>
                </a:extLst>
              </a:tr>
              <a:tr h="254820">
                <a:tc>
                  <a:txBody>
                    <a:bodyPr/>
                    <a:lstStyle/>
                    <a:p>
                      <a:r>
                        <a:rPr lang="en-US" dirty="0"/>
                        <a:t>Cans of String Beans</a:t>
                      </a:r>
                    </a:p>
                  </a:txBody>
                  <a:tcPr/>
                </a:tc>
                <a:tc>
                  <a:txBody>
                    <a:bodyPr/>
                    <a:lstStyle/>
                    <a:p>
                      <a:endParaRPr lang="en-US" dirty="0"/>
                    </a:p>
                  </a:txBody>
                  <a:tcPr/>
                </a:tc>
                <a:extLst>
                  <a:ext uri="{0D108BD9-81ED-4DB2-BD59-A6C34878D82A}">
                    <a16:rowId xmlns:a16="http://schemas.microsoft.com/office/drawing/2014/main" val="4014327912"/>
                  </a:ext>
                </a:extLst>
              </a:tr>
              <a:tr h="254820">
                <a:tc>
                  <a:txBody>
                    <a:bodyPr/>
                    <a:lstStyle/>
                    <a:p>
                      <a:r>
                        <a:rPr lang="en-US" dirty="0"/>
                        <a:t>Boxes of Noodles</a:t>
                      </a:r>
                    </a:p>
                  </a:txBody>
                  <a:tcPr/>
                </a:tc>
                <a:tc>
                  <a:txBody>
                    <a:bodyPr/>
                    <a:lstStyle/>
                    <a:p>
                      <a:endParaRPr lang="en-US" dirty="0"/>
                    </a:p>
                  </a:txBody>
                  <a:tcPr/>
                </a:tc>
                <a:extLst>
                  <a:ext uri="{0D108BD9-81ED-4DB2-BD59-A6C34878D82A}">
                    <a16:rowId xmlns:a16="http://schemas.microsoft.com/office/drawing/2014/main" val="4100726177"/>
                  </a:ext>
                </a:extLst>
              </a:tr>
              <a:tr h="254820">
                <a:tc>
                  <a:txBody>
                    <a:bodyPr/>
                    <a:lstStyle/>
                    <a:p>
                      <a:r>
                        <a:rPr lang="en-US" dirty="0"/>
                        <a:t>Sugar</a:t>
                      </a:r>
                    </a:p>
                  </a:txBody>
                  <a:tcPr/>
                </a:tc>
                <a:tc>
                  <a:txBody>
                    <a:bodyPr/>
                    <a:lstStyle/>
                    <a:p>
                      <a:endParaRPr lang="en-US" dirty="0"/>
                    </a:p>
                  </a:txBody>
                  <a:tcPr/>
                </a:tc>
                <a:extLst>
                  <a:ext uri="{0D108BD9-81ED-4DB2-BD59-A6C34878D82A}">
                    <a16:rowId xmlns:a16="http://schemas.microsoft.com/office/drawing/2014/main" val="144324358"/>
                  </a:ext>
                </a:extLst>
              </a:tr>
              <a:tr h="254820">
                <a:tc>
                  <a:txBody>
                    <a:bodyPr/>
                    <a:lstStyle/>
                    <a:p>
                      <a:r>
                        <a:rPr lang="en-US" dirty="0"/>
                        <a:t>Flour</a:t>
                      </a:r>
                    </a:p>
                  </a:txBody>
                  <a:tcPr/>
                </a:tc>
                <a:tc>
                  <a:txBody>
                    <a:bodyPr/>
                    <a:lstStyle/>
                    <a:p>
                      <a:endParaRPr lang="en-US" dirty="0"/>
                    </a:p>
                  </a:txBody>
                  <a:tcPr/>
                </a:tc>
                <a:extLst>
                  <a:ext uri="{0D108BD9-81ED-4DB2-BD59-A6C34878D82A}">
                    <a16:rowId xmlns:a16="http://schemas.microsoft.com/office/drawing/2014/main" val="2484782162"/>
                  </a:ext>
                </a:extLst>
              </a:tr>
              <a:tr h="254820">
                <a:tc>
                  <a:txBody>
                    <a:bodyPr/>
                    <a:lstStyle/>
                    <a:p>
                      <a:r>
                        <a:rPr lang="en-US" dirty="0"/>
                        <a:t>Eggs</a:t>
                      </a:r>
                    </a:p>
                  </a:txBody>
                  <a:tcPr/>
                </a:tc>
                <a:tc>
                  <a:txBody>
                    <a:bodyPr/>
                    <a:lstStyle/>
                    <a:p>
                      <a:endParaRPr lang="en-US" dirty="0"/>
                    </a:p>
                  </a:txBody>
                  <a:tcPr/>
                </a:tc>
                <a:extLst>
                  <a:ext uri="{0D108BD9-81ED-4DB2-BD59-A6C34878D82A}">
                    <a16:rowId xmlns:a16="http://schemas.microsoft.com/office/drawing/2014/main" val="3662172911"/>
                  </a:ext>
                </a:extLst>
              </a:tr>
            </a:tbl>
          </a:graphicData>
        </a:graphic>
      </p:graphicFrame>
      <p:pic>
        <p:nvPicPr>
          <p:cNvPr id="12" name="Picture 11">
            <a:extLst>
              <a:ext uri="{FF2B5EF4-FFF2-40B4-BE49-F238E27FC236}">
                <a16:creationId xmlns:a16="http://schemas.microsoft.com/office/drawing/2014/main" id="{0591FC12-F3DF-40E3-87B3-BF8A720FD8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976" y="4010024"/>
            <a:ext cx="4057649" cy="2705101"/>
          </a:xfrm>
          <a:prstGeom prst="rect">
            <a:avLst/>
          </a:prstGeom>
        </p:spPr>
      </p:pic>
    </p:spTree>
    <p:extLst>
      <p:ext uri="{BB962C8B-B14F-4D97-AF65-F5344CB8AC3E}">
        <p14:creationId xmlns:p14="http://schemas.microsoft.com/office/powerpoint/2010/main" val="105873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BD85-8B0D-4E93-B63C-A97D2B729D1A}"/>
              </a:ext>
            </a:extLst>
          </p:cNvPr>
          <p:cNvSpPr>
            <a:spLocks noGrp="1"/>
          </p:cNvSpPr>
          <p:nvPr>
            <p:ph type="title"/>
          </p:nvPr>
        </p:nvSpPr>
        <p:spPr/>
        <p:txBody>
          <a:bodyPr/>
          <a:lstStyle/>
          <a:p>
            <a:r>
              <a:rPr lang="en-US" dirty="0"/>
              <a:t>Create a Grocery List</a:t>
            </a:r>
          </a:p>
        </p:txBody>
      </p:sp>
      <p:pic>
        <p:nvPicPr>
          <p:cNvPr id="6" name="Content Placeholder 5">
            <a:extLst>
              <a:ext uri="{FF2B5EF4-FFF2-40B4-BE49-F238E27FC236}">
                <a16:creationId xmlns:a16="http://schemas.microsoft.com/office/drawing/2014/main" id="{A7FDAC19-7122-409D-AF27-D78941B356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08854" y="-1"/>
            <a:ext cx="6335496" cy="6793661"/>
          </a:xfrm>
        </p:spPr>
      </p:pic>
      <p:sp>
        <p:nvSpPr>
          <p:cNvPr id="4" name="Text Placeholder 3">
            <a:extLst>
              <a:ext uri="{FF2B5EF4-FFF2-40B4-BE49-F238E27FC236}">
                <a16:creationId xmlns:a16="http://schemas.microsoft.com/office/drawing/2014/main" id="{061DF468-095D-4A5B-B5B4-18CCB6642F77}"/>
              </a:ext>
            </a:extLst>
          </p:cNvPr>
          <p:cNvSpPr>
            <a:spLocks noGrp="1"/>
          </p:cNvSpPr>
          <p:nvPr>
            <p:ph type="body" sz="half" idx="2"/>
          </p:nvPr>
        </p:nvSpPr>
        <p:spPr/>
        <p:txBody>
          <a:bodyPr/>
          <a:lstStyle/>
          <a:p>
            <a:r>
              <a:rPr lang="en-US" dirty="0"/>
              <a:t>After you have taken inventory of the items in the refrigerator, cabinet or panty.  Create a grocery list.  Allow the child to help you write done the items you need before you go to the grocery store.  </a:t>
            </a:r>
          </a:p>
          <a:p>
            <a:endParaRPr lang="en-US" dirty="0"/>
          </a:p>
          <a:p>
            <a:r>
              <a:rPr lang="en-US" dirty="0"/>
              <a:t>Go to </a:t>
            </a:r>
            <a:r>
              <a:rPr lang="en-US" dirty="0">
                <a:hlinkClick r:id="rId4"/>
              </a:rPr>
              <a:t>www.couponmom.com</a:t>
            </a:r>
            <a:r>
              <a:rPr lang="en-US" dirty="0"/>
              <a:t> and look for some of the items you need on your grocery list and find the coupon.  This is a great matching game and a way to save some money.  </a:t>
            </a:r>
          </a:p>
        </p:txBody>
      </p:sp>
    </p:spTree>
    <p:extLst>
      <p:ext uri="{BB962C8B-B14F-4D97-AF65-F5344CB8AC3E}">
        <p14:creationId xmlns:p14="http://schemas.microsoft.com/office/powerpoint/2010/main" val="28485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F988-9BE5-46C7-BAF8-7F64A1831CDA}"/>
              </a:ext>
            </a:extLst>
          </p:cNvPr>
          <p:cNvSpPr>
            <a:spLocks noGrp="1"/>
          </p:cNvSpPr>
          <p:nvPr>
            <p:ph type="title"/>
          </p:nvPr>
        </p:nvSpPr>
        <p:spPr/>
        <p:txBody>
          <a:bodyPr/>
          <a:lstStyle/>
          <a:p>
            <a:r>
              <a:rPr lang="en-US" dirty="0"/>
              <a:t>Create a Family Recipe </a:t>
            </a:r>
          </a:p>
        </p:txBody>
      </p:sp>
      <p:pic>
        <p:nvPicPr>
          <p:cNvPr id="6" name="Content Placeholder 5">
            <a:extLst>
              <a:ext uri="{FF2B5EF4-FFF2-40B4-BE49-F238E27FC236}">
                <a16:creationId xmlns:a16="http://schemas.microsoft.com/office/drawing/2014/main" id="{06877EDB-DEC8-4E91-9D61-4E1C9C484C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9388" y="1504950"/>
            <a:ext cx="6172200" cy="4438245"/>
          </a:xfrm>
        </p:spPr>
      </p:pic>
      <p:sp>
        <p:nvSpPr>
          <p:cNvPr id="4" name="Text Placeholder 3">
            <a:extLst>
              <a:ext uri="{FF2B5EF4-FFF2-40B4-BE49-F238E27FC236}">
                <a16:creationId xmlns:a16="http://schemas.microsoft.com/office/drawing/2014/main" id="{F0178A1A-F5EF-4B51-94E0-26E853F4D8CF}"/>
              </a:ext>
            </a:extLst>
          </p:cNvPr>
          <p:cNvSpPr>
            <a:spLocks noGrp="1"/>
          </p:cNvSpPr>
          <p:nvPr>
            <p:ph type="body" sz="half" idx="2"/>
          </p:nvPr>
        </p:nvSpPr>
        <p:spPr/>
        <p:txBody>
          <a:bodyPr/>
          <a:lstStyle/>
          <a:p>
            <a:r>
              <a:rPr lang="en-US" dirty="0"/>
              <a:t>Let’s talk about your favorite meal.  Now lets think about the different ingredients that we need to create this recipe.  </a:t>
            </a:r>
          </a:p>
          <a:p>
            <a:r>
              <a:rPr lang="en-US" dirty="0"/>
              <a:t>Let’s write down or use the store adds to cut out the ingredients you need to make your favorite meal.  </a:t>
            </a:r>
          </a:p>
        </p:txBody>
      </p:sp>
      <p:pic>
        <p:nvPicPr>
          <p:cNvPr id="9" name="Picture 8">
            <a:extLst>
              <a:ext uri="{FF2B5EF4-FFF2-40B4-BE49-F238E27FC236}">
                <a16:creationId xmlns:a16="http://schemas.microsoft.com/office/drawing/2014/main" id="{CCDC00F5-8A04-4922-815D-27D8318B50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7863" y="3823095"/>
            <a:ext cx="4524375" cy="2732467"/>
          </a:xfrm>
          <a:prstGeom prst="rect">
            <a:avLst/>
          </a:prstGeom>
        </p:spPr>
      </p:pic>
    </p:spTree>
    <p:extLst>
      <p:ext uri="{BB962C8B-B14F-4D97-AF65-F5344CB8AC3E}">
        <p14:creationId xmlns:p14="http://schemas.microsoft.com/office/powerpoint/2010/main" val="139240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E369B-A286-4712-89AC-E41C6E01095F}"/>
              </a:ext>
            </a:extLst>
          </p:cNvPr>
          <p:cNvSpPr>
            <a:spLocks noGrp="1"/>
          </p:cNvSpPr>
          <p:nvPr>
            <p:ph type="title"/>
          </p:nvPr>
        </p:nvSpPr>
        <p:spPr/>
        <p:txBody>
          <a:bodyPr/>
          <a:lstStyle/>
          <a:p>
            <a:pPr algn="ctr"/>
            <a:r>
              <a:rPr lang="en-US" dirty="0"/>
              <a:t>Family Fun Recipes</a:t>
            </a:r>
          </a:p>
        </p:txBody>
      </p:sp>
      <p:sp>
        <p:nvSpPr>
          <p:cNvPr id="6" name="Content Placeholder 5">
            <a:extLst>
              <a:ext uri="{FF2B5EF4-FFF2-40B4-BE49-F238E27FC236}">
                <a16:creationId xmlns:a16="http://schemas.microsoft.com/office/drawing/2014/main" id="{AA076538-04DD-414B-B98E-A30F7D55E058}"/>
              </a:ext>
            </a:extLst>
          </p:cNvPr>
          <p:cNvSpPr>
            <a:spLocks noGrp="1"/>
          </p:cNvSpPr>
          <p:nvPr>
            <p:ph sz="half" idx="1"/>
          </p:nvPr>
        </p:nvSpPr>
        <p:spPr/>
        <p:txBody>
          <a:bodyPr>
            <a:normAutofit fontScale="55000" lnSpcReduction="20000"/>
          </a:bodyPr>
          <a:lstStyle/>
          <a:p>
            <a:r>
              <a:rPr lang="en-US" dirty="0"/>
              <a:t>1 pound pizza dough </a:t>
            </a:r>
          </a:p>
          <a:p>
            <a:r>
              <a:rPr lang="en-US" dirty="0"/>
              <a:t>1/2 cup pizza sauce, divided</a:t>
            </a:r>
          </a:p>
          <a:p>
            <a:r>
              <a:rPr lang="en-US" dirty="0"/>
              <a:t>1 cup shredded mozzarella cheese, divided</a:t>
            </a:r>
          </a:p>
          <a:p>
            <a:r>
              <a:rPr lang="en-US" dirty="0"/>
              <a:t>16 slices pepperoni</a:t>
            </a:r>
          </a:p>
        </p:txBody>
      </p:sp>
      <p:sp>
        <p:nvSpPr>
          <p:cNvPr id="7" name="Content Placeholder 6">
            <a:extLst>
              <a:ext uri="{FF2B5EF4-FFF2-40B4-BE49-F238E27FC236}">
                <a16:creationId xmlns:a16="http://schemas.microsoft.com/office/drawing/2014/main" id="{61E4F166-7AC4-4B29-B8AC-14170C44CB16}"/>
              </a:ext>
            </a:extLst>
          </p:cNvPr>
          <p:cNvSpPr>
            <a:spLocks noGrp="1"/>
          </p:cNvSpPr>
          <p:nvPr>
            <p:ph sz="half" idx="2"/>
          </p:nvPr>
        </p:nvSpPr>
        <p:spPr/>
        <p:txBody>
          <a:bodyPr>
            <a:normAutofit fontScale="55000" lnSpcReduction="20000"/>
          </a:bodyPr>
          <a:lstStyle/>
          <a:p>
            <a:r>
              <a:rPr lang="en-US" dirty="0"/>
              <a:t>Directions </a:t>
            </a:r>
          </a:p>
          <a:p>
            <a:pPr marL="0" indent="0">
              <a:buNone/>
            </a:pPr>
            <a:r>
              <a:rPr lang="en-US" dirty="0"/>
              <a:t>Prep	10 m 	Cook	3 m 	Ready In	13 m </a:t>
            </a:r>
          </a:p>
          <a:p>
            <a:r>
              <a:rPr lang="en-US" dirty="0"/>
              <a:t>Preheat a waffle iron according to manufacturer's instructions. </a:t>
            </a:r>
          </a:p>
          <a:p>
            <a:r>
              <a:rPr lang="en-US" dirty="0"/>
              <a:t>Roll pizza dough to 1/2-inch thickness on a flat work surface. Cut dough into 16 rounds using a 2-inch cutter. Press rounds out with your fingers until each measures about 3 inches across. </a:t>
            </a:r>
          </a:p>
          <a:p>
            <a:r>
              <a:rPr lang="en-US" dirty="0"/>
              <a:t>Spoon 1 teaspoon pizza sauce into the center of 8 rounds. Top each with 2 teaspoons mozzarella cheese and 1 slice of pepperoni. Cover with remaining 8 rounds, pressing around edges to seal. </a:t>
            </a:r>
          </a:p>
          <a:p>
            <a:r>
              <a:rPr lang="en-US" dirty="0"/>
              <a:t>Cook the sealed rounds, in batches, on the preheated waffle iron until lightly browned, about 2 minutes. Top each one with another pepperoni slice and a little more mozzarella cheese. Close waffle iron and continue cooking until golden brown, 1 to 2 minutes more.</a:t>
            </a:r>
          </a:p>
        </p:txBody>
      </p:sp>
      <p:pic>
        <p:nvPicPr>
          <p:cNvPr id="8" name="Picture 7">
            <a:extLst>
              <a:ext uri="{FF2B5EF4-FFF2-40B4-BE49-F238E27FC236}">
                <a16:creationId xmlns:a16="http://schemas.microsoft.com/office/drawing/2014/main" id="{419C8FF0-04AA-4708-AD25-88BC5CD2FF17}"/>
              </a:ext>
            </a:extLst>
          </p:cNvPr>
          <p:cNvPicPr>
            <a:picLocks noChangeAspect="1"/>
          </p:cNvPicPr>
          <p:nvPr/>
        </p:nvPicPr>
        <p:blipFill>
          <a:blip r:embed="rId2"/>
          <a:stretch>
            <a:fillRect/>
          </a:stretch>
        </p:blipFill>
        <p:spPr>
          <a:xfrm>
            <a:off x="270934" y="2992438"/>
            <a:ext cx="5901266" cy="3319462"/>
          </a:xfrm>
          <a:prstGeom prst="rect">
            <a:avLst/>
          </a:prstGeom>
        </p:spPr>
      </p:pic>
    </p:spTree>
    <p:extLst>
      <p:ext uri="{BB962C8B-B14F-4D97-AF65-F5344CB8AC3E}">
        <p14:creationId xmlns:p14="http://schemas.microsoft.com/office/powerpoint/2010/main" val="404952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E422-03EE-4238-8C50-B772FCAACF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1B6E26-B8B0-49F4-B84D-DB235ACA2D2F}"/>
              </a:ext>
            </a:extLst>
          </p:cNvPr>
          <p:cNvSpPr>
            <a:spLocks noGrp="1"/>
          </p:cNvSpPr>
          <p:nvPr>
            <p:ph sz="half" idx="1"/>
          </p:nvPr>
        </p:nvSpPr>
        <p:spPr/>
        <p:txBody>
          <a:bodyPr>
            <a:normAutofit fontScale="62500" lnSpcReduction="20000"/>
          </a:bodyPr>
          <a:lstStyle/>
          <a:p>
            <a:r>
              <a:rPr lang="en-US" dirty="0"/>
              <a:t>Ingredients:</a:t>
            </a:r>
          </a:p>
          <a:p>
            <a:r>
              <a:rPr lang="en-US" dirty="0"/>
              <a:t>1 ball pizza dough</a:t>
            </a:r>
          </a:p>
          <a:p>
            <a:r>
              <a:rPr lang="en-US" dirty="0"/>
              <a:t>8 oz. thinly sliced deli ham</a:t>
            </a:r>
          </a:p>
          <a:p>
            <a:r>
              <a:rPr lang="en-US" dirty="0"/>
              <a:t>1 cup shredded mozzarella cheese</a:t>
            </a:r>
          </a:p>
        </p:txBody>
      </p:sp>
      <p:sp>
        <p:nvSpPr>
          <p:cNvPr id="4" name="Content Placeholder 3">
            <a:extLst>
              <a:ext uri="{FF2B5EF4-FFF2-40B4-BE49-F238E27FC236}">
                <a16:creationId xmlns:a16="http://schemas.microsoft.com/office/drawing/2014/main" id="{930FF6C2-8112-453C-9A82-DCC28515D8AA}"/>
              </a:ext>
            </a:extLst>
          </p:cNvPr>
          <p:cNvSpPr>
            <a:spLocks noGrp="1"/>
          </p:cNvSpPr>
          <p:nvPr>
            <p:ph sz="half" idx="2"/>
          </p:nvPr>
        </p:nvSpPr>
        <p:spPr/>
        <p:txBody>
          <a:bodyPr>
            <a:normAutofit fontScale="62500" lnSpcReduction="20000"/>
          </a:bodyPr>
          <a:lstStyle/>
          <a:p>
            <a:r>
              <a:rPr lang="en-US" dirty="0"/>
              <a:t>Directions:</a:t>
            </a:r>
          </a:p>
          <a:p>
            <a:r>
              <a:rPr lang="en-US" dirty="0"/>
              <a:t>Preheat oven to 400 degrees F. Roll out pizza dough on a lightly floured surface. Press to form a 12 x 8-inch rectangle.</a:t>
            </a:r>
          </a:p>
          <a:p>
            <a:r>
              <a:rPr lang="en-US" dirty="0"/>
              <a:t>Arrange ham slices evenly over dough to within 1/2 inch of edges. Sprinkle evenly with cheese. Starting at one of the short ends, roll up dough to form log. Pinch seam together to seal. Place, seam side down, on a greased baking sheet.</a:t>
            </a:r>
          </a:p>
          <a:p>
            <a:r>
              <a:rPr lang="en-US" dirty="0"/>
              <a:t>Bake for 50 minutes, or until deep golden brown. Let stand 10 minutes before cutting into 8 slices with a serrated knife.</a:t>
            </a:r>
          </a:p>
          <a:p>
            <a:r>
              <a:rPr lang="en-US" dirty="0"/>
              <a:t>Serve with mustard or horseradish sauce, if desired.</a:t>
            </a:r>
          </a:p>
          <a:p>
            <a:r>
              <a:rPr lang="en-US" dirty="0"/>
              <a:t>Enjoy!</a:t>
            </a:r>
          </a:p>
          <a:p>
            <a:r>
              <a:rPr lang="en-US" dirty="0"/>
              <a:t>TIP</a:t>
            </a:r>
          </a:p>
        </p:txBody>
      </p:sp>
      <p:pic>
        <p:nvPicPr>
          <p:cNvPr id="5" name="Picture 4">
            <a:extLst>
              <a:ext uri="{FF2B5EF4-FFF2-40B4-BE49-F238E27FC236}">
                <a16:creationId xmlns:a16="http://schemas.microsoft.com/office/drawing/2014/main" id="{823ACE81-809C-4E37-9A49-06C278D18393}"/>
              </a:ext>
            </a:extLst>
          </p:cNvPr>
          <p:cNvPicPr>
            <a:picLocks noChangeAspect="1"/>
          </p:cNvPicPr>
          <p:nvPr/>
        </p:nvPicPr>
        <p:blipFill>
          <a:blip r:embed="rId2"/>
          <a:stretch>
            <a:fillRect/>
          </a:stretch>
        </p:blipFill>
        <p:spPr>
          <a:xfrm>
            <a:off x="1438276" y="3209925"/>
            <a:ext cx="3495674" cy="3495674"/>
          </a:xfrm>
          <a:prstGeom prst="rect">
            <a:avLst/>
          </a:prstGeom>
        </p:spPr>
      </p:pic>
    </p:spTree>
    <p:extLst>
      <p:ext uri="{BB962C8B-B14F-4D97-AF65-F5344CB8AC3E}">
        <p14:creationId xmlns:p14="http://schemas.microsoft.com/office/powerpoint/2010/main" val="184325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90B414-F0AE-4D56-9154-ED04A059CC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3231126"/>
            <a:ext cx="3819672" cy="3626874"/>
          </a:xfrm>
          <a:prstGeom prst="rect">
            <a:avLst/>
          </a:prstGeom>
        </p:spPr>
      </p:pic>
      <p:sp>
        <p:nvSpPr>
          <p:cNvPr id="2" name="Title 1">
            <a:extLst>
              <a:ext uri="{FF2B5EF4-FFF2-40B4-BE49-F238E27FC236}">
                <a16:creationId xmlns:a16="http://schemas.microsoft.com/office/drawing/2014/main" id="{0584D31C-F0B4-492E-8E14-B93D6E251002}"/>
              </a:ext>
            </a:extLst>
          </p:cNvPr>
          <p:cNvSpPr>
            <a:spLocks noGrp="1"/>
          </p:cNvSpPr>
          <p:nvPr>
            <p:ph type="title"/>
          </p:nvPr>
        </p:nvSpPr>
        <p:spPr/>
        <p:txBody>
          <a:bodyPr/>
          <a:lstStyle/>
          <a:p>
            <a:r>
              <a:rPr lang="en-US" dirty="0"/>
              <a:t>Let’s talk about last week.</a:t>
            </a:r>
          </a:p>
        </p:txBody>
      </p:sp>
      <p:sp>
        <p:nvSpPr>
          <p:cNvPr id="3" name="Content Placeholder 2">
            <a:extLst>
              <a:ext uri="{FF2B5EF4-FFF2-40B4-BE49-F238E27FC236}">
                <a16:creationId xmlns:a16="http://schemas.microsoft.com/office/drawing/2014/main" id="{FE791B45-6435-4D9C-887B-E8FB22787112}"/>
              </a:ext>
            </a:extLst>
          </p:cNvPr>
          <p:cNvSpPr>
            <a:spLocks noGrp="1"/>
          </p:cNvSpPr>
          <p:nvPr>
            <p:ph idx="1"/>
          </p:nvPr>
        </p:nvSpPr>
        <p:spPr>
          <a:xfrm>
            <a:off x="838200" y="1838024"/>
            <a:ext cx="10515600" cy="4351338"/>
          </a:xfrm>
        </p:spPr>
        <p:txBody>
          <a:bodyPr/>
          <a:lstStyle/>
          <a:p>
            <a:r>
              <a:rPr lang="en-US" dirty="0"/>
              <a:t>Do you remember who lives on the forest floor?</a:t>
            </a:r>
          </a:p>
          <a:p>
            <a:r>
              <a:rPr lang="en-US" dirty="0"/>
              <a:t>Do you remember any of the advance words?</a:t>
            </a:r>
          </a:p>
          <a:p>
            <a:r>
              <a:rPr lang="en-US" dirty="0"/>
              <a:t>Tell me what types of animals you found on your safari hunt.</a:t>
            </a:r>
          </a:p>
          <a:p>
            <a:endParaRPr lang="en-US" dirty="0"/>
          </a:p>
          <a:p>
            <a:endParaRPr lang="en-US" dirty="0"/>
          </a:p>
        </p:txBody>
      </p:sp>
    </p:spTree>
    <p:extLst>
      <p:ext uri="{BB962C8B-B14F-4D97-AF65-F5344CB8AC3E}">
        <p14:creationId xmlns:p14="http://schemas.microsoft.com/office/powerpoint/2010/main" val="321876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6F36-ACEA-41F6-98F1-7277D38BBA12}"/>
              </a:ext>
            </a:extLst>
          </p:cNvPr>
          <p:cNvSpPr>
            <a:spLocks noGrp="1"/>
          </p:cNvSpPr>
          <p:nvPr>
            <p:ph type="title"/>
          </p:nvPr>
        </p:nvSpPr>
        <p:spPr/>
        <p:txBody>
          <a:bodyPr/>
          <a:lstStyle/>
          <a:p>
            <a:pPr algn="ctr"/>
            <a:r>
              <a:rPr lang="en-US" dirty="0"/>
              <a:t>Let’s Calm Down and Relax</a:t>
            </a:r>
          </a:p>
        </p:txBody>
      </p:sp>
      <p:sp>
        <p:nvSpPr>
          <p:cNvPr id="6" name="Content Placeholder 5">
            <a:extLst>
              <a:ext uri="{FF2B5EF4-FFF2-40B4-BE49-F238E27FC236}">
                <a16:creationId xmlns:a16="http://schemas.microsoft.com/office/drawing/2014/main" id="{2F421A47-0E65-41CC-B32D-8E437D5118CC}"/>
              </a:ext>
            </a:extLst>
          </p:cNvPr>
          <p:cNvSpPr>
            <a:spLocks noGrp="1"/>
          </p:cNvSpPr>
          <p:nvPr>
            <p:ph sz="half" idx="1"/>
          </p:nvPr>
        </p:nvSpPr>
        <p:spPr/>
        <p:txBody>
          <a:bodyPr/>
          <a:lstStyle/>
          <a:p>
            <a:r>
              <a:rPr lang="en-US" dirty="0">
                <a:hlinkClick r:id="rId2"/>
              </a:rPr>
              <a:t>https://www.youtube.com/watch?v=Q5u2Ddbvocc</a:t>
            </a:r>
            <a:r>
              <a:rPr lang="en-US" dirty="0"/>
              <a:t> </a:t>
            </a:r>
          </a:p>
        </p:txBody>
      </p:sp>
      <p:pic>
        <p:nvPicPr>
          <p:cNvPr id="9" name="Content Placeholder 8">
            <a:extLst>
              <a:ext uri="{FF2B5EF4-FFF2-40B4-BE49-F238E27FC236}">
                <a16:creationId xmlns:a16="http://schemas.microsoft.com/office/drawing/2014/main" id="{A6EE31E4-600D-490A-B2D7-6CC6AF6A6BF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1550" y="2781301"/>
            <a:ext cx="10172700" cy="3711574"/>
          </a:xfrm>
        </p:spPr>
      </p:pic>
    </p:spTree>
    <p:extLst>
      <p:ext uri="{BB962C8B-B14F-4D97-AF65-F5344CB8AC3E}">
        <p14:creationId xmlns:p14="http://schemas.microsoft.com/office/powerpoint/2010/main" val="225622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317F-566D-4043-987B-4F2728592530}"/>
              </a:ext>
            </a:extLst>
          </p:cNvPr>
          <p:cNvSpPr>
            <a:spLocks noGrp="1"/>
          </p:cNvSpPr>
          <p:nvPr>
            <p:ph type="title"/>
          </p:nvPr>
        </p:nvSpPr>
        <p:spPr/>
        <p:txBody>
          <a:bodyPr/>
          <a:lstStyle/>
          <a:p>
            <a:pPr algn="ctr"/>
            <a:r>
              <a:rPr lang="en-US" dirty="0"/>
              <a:t>Family Time</a:t>
            </a:r>
          </a:p>
        </p:txBody>
      </p:sp>
      <p:sp>
        <p:nvSpPr>
          <p:cNvPr id="5" name="Content Placeholder 4">
            <a:extLst>
              <a:ext uri="{FF2B5EF4-FFF2-40B4-BE49-F238E27FC236}">
                <a16:creationId xmlns:a16="http://schemas.microsoft.com/office/drawing/2014/main" id="{C90FD3E4-817F-431D-925C-D7F0E96969F5}"/>
              </a:ext>
            </a:extLst>
          </p:cNvPr>
          <p:cNvSpPr>
            <a:spLocks noGrp="1"/>
          </p:cNvSpPr>
          <p:nvPr>
            <p:ph idx="1"/>
          </p:nvPr>
        </p:nvSpPr>
        <p:spPr/>
        <p:txBody>
          <a:bodyPr/>
          <a:lstStyle/>
          <a:p>
            <a:r>
              <a:rPr lang="en-US" dirty="0"/>
              <a:t>How are doing?</a:t>
            </a:r>
          </a:p>
          <a:p>
            <a:r>
              <a:rPr lang="en-US" dirty="0"/>
              <a:t>Are you keeping the children’s on a daily schedule?</a:t>
            </a:r>
          </a:p>
          <a:p>
            <a:r>
              <a:rPr lang="en-US" dirty="0"/>
              <a:t>Set a side a small space in the house for your child/children to complete their school work.  </a:t>
            </a:r>
          </a:p>
          <a:p>
            <a:r>
              <a:rPr lang="en-US" dirty="0"/>
              <a:t>Remember to take a few minutes a day just for you.  Relax and keep calm.  </a:t>
            </a:r>
          </a:p>
          <a:p>
            <a:r>
              <a:rPr lang="en-US" dirty="0"/>
              <a:t>Any questions for me?</a:t>
            </a:r>
          </a:p>
        </p:txBody>
      </p:sp>
      <p:pic>
        <p:nvPicPr>
          <p:cNvPr id="7" name="Picture 6">
            <a:extLst>
              <a:ext uri="{FF2B5EF4-FFF2-40B4-BE49-F238E27FC236}">
                <a16:creationId xmlns:a16="http://schemas.microsoft.com/office/drawing/2014/main" id="{663E83EC-C1AE-417E-A753-2A37AF8575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195714"/>
            <a:ext cx="3781425" cy="2514648"/>
          </a:xfrm>
          <a:prstGeom prst="rect">
            <a:avLst/>
          </a:prstGeom>
          <a:ln>
            <a:noFill/>
          </a:ln>
          <a:effectLst>
            <a:softEdge rad="112500"/>
          </a:effectLst>
        </p:spPr>
      </p:pic>
    </p:spTree>
    <p:extLst>
      <p:ext uri="{BB962C8B-B14F-4D97-AF65-F5344CB8AC3E}">
        <p14:creationId xmlns:p14="http://schemas.microsoft.com/office/powerpoint/2010/main" val="245943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B10F-F41F-41E9-A963-95AF4028C935}"/>
              </a:ext>
            </a:extLst>
          </p:cNvPr>
          <p:cNvSpPr>
            <a:spLocks noGrp="1"/>
          </p:cNvSpPr>
          <p:nvPr>
            <p:ph type="title"/>
          </p:nvPr>
        </p:nvSpPr>
        <p:spPr/>
        <p:txBody>
          <a:bodyPr/>
          <a:lstStyle/>
          <a:p>
            <a:pPr algn="ctr"/>
            <a:r>
              <a:rPr lang="en-US" dirty="0"/>
              <a:t>Additional Resources</a:t>
            </a:r>
          </a:p>
        </p:txBody>
      </p:sp>
      <p:sp>
        <p:nvSpPr>
          <p:cNvPr id="5" name="Content Placeholder 4">
            <a:extLst>
              <a:ext uri="{FF2B5EF4-FFF2-40B4-BE49-F238E27FC236}">
                <a16:creationId xmlns:a16="http://schemas.microsoft.com/office/drawing/2014/main" id="{B786DE74-CD46-4DB7-AEB2-0C2A2C7C105D}"/>
              </a:ext>
            </a:extLst>
          </p:cNvPr>
          <p:cNvSpPr>
            <a:spLocks noGrp="1"/>
          </p:cNvSpPr>
          <p:nvPr>
            <p:ph idx="1"/>
          </p:nvPr>
        </p:nvSpPr>
        <p:spPr/>
        <p:txBody>
          <a:bodyPr>
            <a:normAutofit/>
          </a:bodyPr>
          <a:lstStyle/>
          <a:p>
            <a:r>
              <a:rPr lang="en-US" sz="3600" dirty="0">
                <a:hlinkClick r:id="rId2"/>
              </a:rPr>
              <a:t>https://www.youtube.com/watch?v=8hLA5NYYB0s</a:t>
            </a:r>
            <a:r>
              <a:rPr lang="en-US" sz="3600" dirty="0"/>
              <a:t> </a:t>
            </a:r>
          </a:p>
          <a:p>
            <a:pPr marL="914400" lvl="2" indent="0">
              <a:buNone/>
            </a:pPr>
            <a:r>
              <a:rPr lang="en-US" sz="3600" dirty="0"/>
              <a:t>Shopping with Dad</a:t>
            </a:r>
          </a:p>
          <a:p>
            <a:r>
              <a:rPr lang="en-US" sz="3600" dirty="0">
                <a:hlinkClick r:id="rId3"/>
              </a:rPr>
              <a:t>https://www.ixl.com</a:t>
            </a:r>
            <a:r>
              <a:rPr lang="en-US" sz="3600" dirty="0"/>
              <a:t> </a:t>
            </a:r>
          </a:p>
          <a:p>
            <a:pPr marL="0" indent="0">
              <a:buNone/>
            </a:pPr>
            <a:r>
              <a:rPr lang="en-US" sz="3600" dirty="0"/>
              <a:t>	Personalize activities for children and children with    	disabilities. </a:t>
            </a:r>
          </a:p>
          <a:p>
            <a:r>
              <a:rPr lang="en-US" sz="3600" dirty="0">
                <a:hlinkClick r:id="rId4"/>
              </a:rPr>
              <a:t>www.funbrain.com</a:t>
            </a:r>
            <a:endParaRPr lang="en-US" sz="3600" dirty="0"/>
          </a:p>
          <a:p>
            <a:pPr marL="0" indent="0">
              <a:buNone/>
            </a:pPr>
            <a:r>
              <a:rPr lang="en-US" sz="3600" dirty="0"/>
              <a:t>	Free online books and activities for children.</a:t>
            </a:r>
          </a:p>
        </p:txBody>
      </p:sp>
    </p:spTree>
    <p:extLst>
      <p:ext uri="{BB962C8B-B14F-4D97-AF65-F5344CB8AC3E}">
        <p14:creationId xmlns:p14="http://schemas.microsoft.com/office/powerpoint/2010/main" val="341215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41E03-F2A0-4DFA-989B-525F9DD2D669}"/>
              </a:ext>
            </a:extLst>
          </p:cNvPr>
          <p:cNvSpPr>
            <a:spLocks noGrp="1"/>
          </p:cNvSpPr>
          <p:nvPr>
            <p:ph type="title"/>
          </p:nvPr>
        </p:nvSpPr>
        <p:spPr/>
        <p:txBody>
          <a:bodyPr/>
          <a:lstStyle/>
          <a:p>
            <a:r>
              <a:rPr lang="en-US" dirty="0"/>
              <a:t>Reference</a:t>
            </a:r>
          </a:p>
        </p:txBody>
      </p:sp>
      <p:sp>
        <p:nvSpPr>
          <p:cNvPr id="6" name="Content Placeholder 5">
            <a:extLst>
              <a:ext uri="{FF2B5EF4-FFF2-40B4-BE49-F238E27FC236}">
                <a16:creationId xmlns:a16="http://schemas.microsoft.com/office/drawing/2014/main" id="{4D534399-0E03-4FBB-938E-B10497A0F027}"/>
              </a:ext>
            </a:extLst>
          </p:cNvPr>
          <p:cNvSpPr>
            <a:spLocks noGrp="1"/>
          </p:cNvSpPr>
          <p:nvPr>
            <p:ph idx="1"/>
          </p:nvPr>
        </p:nvSpPr>
        <p:spPr/>
        <p:txBody>
          <a:bodyPr/>
          <a:lstStyle/>
          <a:p>
            <a:r>
              <a:rPr lang="en-US" dirty="0"/>
              <a:t>The Comfort Cook Book.  2010. </a:t>
            </a:r>
            <a:r>
              <a:rPr lang="en-US" dirty="0">
                <a:hlinkClick r:id="rId2"/>
              </a:rPr>
              <a:t>http://www.thecomfortofcooking.com/2014/05/3-ingredient-baked-ham-and-cheese-rollups.html</a:t>
            </a:r>
            <a:r>
              <a:rPr lang="en-US" dirty="0"/>
              <a:t> </a:t>
            </a:r>
          </a:p>
          <a:p>
            <a:r>
              <a:rPr lang="en-US" dirty="0">
                <a:hlinkClick r:id="rId3"/>
              </a:rPr>
              <a:t>www.youtube.com</a:t>
            </a:r>
            <a:r>
              <a:rPr lang="en-US" dirty="0"/>
              <a:t> </a:t>
            </a:r>
          </a:p>
          <a:p>
            <a:pPr lvl="1"/>
            <a:r>
              <a:rPr lang="en-US" dirty="0">
                <a:hlinkClick r:id="rId4"/>
              </a:rPr>
              <a:t>https://www.youtube.com/watch?v=Q5u2Ddbvocc</a:t>
            </a:r>
            <a:r>
              <a:rPr lang="en-US" dirty="0"/>
              <a:t>  – Spa relaxation music</a:t>
            </a:r>
          </a:p>
          <a:p>
            <a:pPr lvl="1"/>
            <a:r>
              <a:rPr lang="en-US" dirty="0">
                <a:hlinkClick r:id="rId5"/>
              </a:rPr>
              <a:t>https://www.youtube.com/watch?v=J7sSpBxJDrc</a:t>
            </a:r>
            <a:r>
              <a:rPr lang="en-US" dirty="0"/>
              <a:t>  - Little Red Hen Pizza </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84669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BA22-196F-4299-A7C6-49FEAFC1238B}"/>
              </a:ext>
            </a:extLst>
          </p:cNvPr>
          <p:cNvSpPr>
            <a:spLocks noGrp="1"/>
          </p:cNvSpPr>
          <p:nvPr>
            <p:ph type="title"/>
          </p:nvPr>
        </p:nvSpPr>
        <p:spPr/>
        <p:txBody>
          <a:bodyPr/>
          <a:lstStyle/>
          <a:p>
            <a:r>
              <a:rPr lang="en-US" dirty="0"/>
              <a:t>Tell me about the last time you went to the Grocery Store.</a:t>
            </a:r>
          </a:p>
        </p:txBody>
      </p:sp>
      <p:pic>
        <p:nvPicPr>
          <p:cNvPr id="5" name="Content Placeholder 4">
            <a:extLst>
              <a:ext uri="{FF2B5EF4-FFF2-40B4-BE49-F238E27FC236}">
                <a16:creationId xmlns:a16="http://schemas.microsoft.com/office/drawing/2014/main" id="{14943B90-77F6-47D3-9332-69381BDBD9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4868" y="1778558"/>
            <a:ext cx="2539682" cy="2793651"/>
          </a:xfrm>
        </p:spPr>
      </p:pic>
      <p:pic>
        <p:nvPicPr>
          <p:cNvPr id="8" name="Picture 7">
            <a:extLst>
              <a:ext uri="{FF2B5EF4-FFF2-40B4-BE49-F238E27FC236}">
                <a16:creationId xmlns:a16="http://schemas.microsoft.com/office/drawing/2014/main" id="{8F3E41DA-654B-4D0D-BC1E-D28A949EDA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69959" y="2104861"/>
            <a:ext cx="2834909" cy="2648278"/>
          </a:xfrm>
          <a:prstGeom prst="rect">
            <a:avLst/>
          </a:prstGeom>
        </p:spPr>
      </p:pic>
      <p:pic>
        <p:nvPicPr>
          <p:cNvPr id="11" name="Picture 10">
            <a:extLst>
              <a:ext uri="{FF2B5EF4-FFF2-40B4-BE49-F238E27FC236}">
                <a16:creationId xmlns:a16="http://schemas.microsoft.com/office/drawing/2014/main" id="{6C071519-50B8-42A4-9D64-2EFE7CF45F9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779059" y="1844926"/>
            <a:ext cx="3390900" cy="3657600"/>
          </a:xfrm>
          <a:prstGeom prst="rect">
            <a:avLst/>
          </a:prstGeom>
        </p:spPr>
      </p:pic>
      <p:pic>
        <p:nvPicPr>
          <p:cNvPr id="14" name="Picture 13">
            <a:extLst>
              <a:ext uri="{FF2B5EF4-FFF2-40B4-BE49-F238E27FC236}">
                <a16:creationId xmlns:a16="http://schemas.microsoft.com/office/drawing/2014/main" id="{49252F00-E1E4-4E62-912E-54B821FA968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7079" y="2104861"/>
            <a:ext cx="3307971" cy="2141911"/>
          </a:xfrm>
          <a:prstGeom prst="rect">
            <a:avLst/>
          </a:prstGeom>
        </p:spPr>
      </p:pic>
    </p:spTree>
    <p:extLst>
      <p:ext uri="{BB962C8B-B14F-4D97-AF65-F5344CB8AC3E}">
        <p14:creationId xmlns:p14="http://schemas.microsoft.com/office/powerpoint/2010/main" val="12575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6DAE-98DA-4CBE-8522-4ED375BF5AFF}"/>
              </a:ext>
            </a:extLst>
          </p:cNvPr>
          <p:cNvSpPr>
            <a:spLocks noGrp="1"/>
          </p:cNvSpPr>
          <p:nvPr>
            <p:ph type="title"/>
          </p:nvPr>
        </p:nvSpPr>
        <p:spPr/>
        <p:txBody>
          <a:bodyPr/>
          <a:lstStyle/>
          <a:p>
            <a:r>
              <a:rPr lang="en-US" dirty="0"/>
              <a:t>What do you think we will find in the Grocery Store?</a:t>
            </a:r>
          </a:p>
        </p:txBody>
      </p:sp>
      <p:sp>
        <p:nvSpPr>
          <p:cNvPr id="4" name="TextBox 3">
            <a:extLst>
              <a:ext uri="{FF2B5EF4-FFF2-40B4-BE49-F238E27FC236}">
                <a16:creationId xmlns:a16="http://schemas.microsoft.com/office/drawing/2014/main" id="{C365524C-DC2C-478E-9C56-03CC6C01B13E}"/>
              </a:ext>
            </a:extLst>
          </p:cNvPr>
          <p:cNvSpPr txBox="1"/>
          <p:nvPr/>
        </p:nvSpPr>
        <p:spPr>
          <a:xfrm>
            <a:off x="3923071" y="3429000"/>
            <a:ext cx="3736258" cy="769441"/>
          </a:xfrm>
          <a:prstGeom prst="rect">
            <a:avLst/>
          </a:prstGeom>
          <a:noFill/>
        </p:spPr>
        <p:txBody>
          <a:bodyPr wrap="square" rtlCol="0">
            <a:spAutoFit/>
          </a:bodyPr>
          <a:lstStyle/>
          <a:p>
            <a:pPr algn="ctr"/>
            <a:r>
              <a:rPr lang="en-US" sz="4400" dirty="0">
                <a:solidFill>
                  <a:srgbClr val="FF0000"/>
                </a:solidFill>
              </a:rPr>
              <a:t>Grocery Store</a:t>
            </a:r>
          </a:p>
        </p:txBody>
      </p:sp>
      <p:cxnSp>
        <p:nvCxnSpPr>
          <p:cNvPr id="6" name="Straight Connector 5">
            <a:extLst>
              <a:ext uri="{FF2B5EF4-FFF2-40B4-BE49-F238E27FC236}">
                <a16:creationId xmlns:a16="http://schemas.microsoft.com/office/drawing/2014/main" id="{DE328036-376D-4EB0-9534-F86B21FB3D0F}"/>
              </a:ext>
            </a:extLst>
          </p:cNvPr>
          <p:cNvCxnSpPr>
            <a:cxnSpLocks/>
            <a:endCxn id="4" idx="0"/>
          </p:cNvCxnSpPr>
          <p:nvPr/>
        </p:nvCxnSpPr>
        <p:spPr>
          <a:xfrm>
            <a:off x="5791200" y="2812026"/>
            <a:ext cx="0" cy="61697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9C8F77-C051-4AEF-ACD9-5CBC06FD86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92445" y="1789011"/>
            <a:ext cx="2197510" cy="1231521"/>
          </a:xfrm>
          <a:prstGeom prst="rect">
            <a:avLst/>
          </a:prstGeom>
        </p:spPr>
      </p:pic>
      <p:sp>
        <p:nvSpPr>
          <p:cNvPr id="11" name="TextBox 10">
            <a:extLst>
              <a:ext uri="{FF2B5EF4-FFF2-40B4-BE49-F238E27FC236}">
                <a16:creationId xmlns:a16="http://schemas.microsoft.com/office/drawing/2014/main" id="{FAC6AA4F-229B-45DD-B81E-106299560921}"/>
              </a:ext>
            </a:extLst>
          </p:cNvPr>
          <p:cNvSpPr txBox="1"/>
          <p:nvPr/>
        </p:nvSpPr>
        <p:spPr>
          <a:xfrm>
            <a:off x="3539613" y="1936955"/>
            <a:ext cx="1152832" cy="369332"/>
          </a:xfrm>
          <a:prstGeom prst="rect">
            <a:avLst/>
          </a:prstGeom>
          <a:noFill/>
        </p:spPr>
        <p:txBody>
          <a:bodyPr wrap="square" rtlCol="0">
            <a:spAutoFit/>
          </a:bodyPr>
          <a:lstStyle/>
          <a:p>
            <a:pPr algn="r"/>
            <a:r>
              <a:rPr lang="en-US" dirty="0"/>
              <a:t>Cashier</a:t>
            </a:r>
          </a:p>
        </p:txBody>
      </p:sp>
      <p:cxnSp>
        <p:nvCxnSpPr>
          <p:cNvPr id="13" name="Straight Connector 12">
            <a:extLst>
              <a:ext uri="{FF2B5EF4-FFF2-40B4-BE49-F238E27FC236}">
                <a16:creationId xmlns:a16="http://schemas.microsoft.com/office/drawing/2014/main" id="{2FA5587A-6FC1-4197-8375-CC5EE6C3FD83}"/>
              </a:ext>
            </a:extLst>
          </p:cNvPr>
          <p:cNvCxnSpPr/>
          <p:nvPr/>
        </p:nvCxnSpPr>
        <p:spPr>
          <a:xfrm flipV="1">
            <a:off x="7315200" y="3234813"/>
            <a:ext cx="599768" cy="344129"/>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2BCE3F4-F381-496D-B528-80D048EFAF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73067" y="1678632"/>
            <a:ext cx="2197501" cy="2197501"/>
          </a:xfrm>
          <a:prstGeom prst="rect">
            <a:avLst/>
          </a:prstGeom>
        </p:spPr>
      </p:pic>
      <p:sp>
        <p:nvSpPr>
          <p:cNvPr id="17" name="TextBox 16">
            <a:extLst>
              <a:ext uri="{FF2B5EF4-FFF2-40B4-BE49-F238E27FC236}">
                <a16:creationId xmlns:a16="http://schemas.microsoft.com/office/drawing/2014/main" id="{445165C6-14ED-4C9F-8C54-CEE9AAE12B5A}"/>
              </a:ext>
            </a:extLst>
          </p:cNvPr>
          <p:cNvSpPr txBox="1"/>
          <p:nvPr/>
        </p:nvSpPr>
        <p:spPr>
          <a:xfrm>
            <a:off x="10205884" y="1936955"/>
            <a:ext cx="1521428" cy="1477328"/>
          </a:xfrm>
          <a:prstGeom prst="rect">
            <a:avLst/>
          </a:prstGeom>
          <a:noFill/>
        </p:spPr>
        <p:txBody>
          <a:bodyPr wrap="square" rtlCol="0">
            <a:spAutoFit/>
          </a:bodyPr>
          <a:lstStyle/>
          <a:p>
            <a:pPr algn="ctr"/>
            <a:r>
              <a:rPr lang="en-US" dirty="0"/>
              <a:t>Fruits and Vegetables</a:t>
            </a:r>
          </a:p>
          <a:p>
            <a:pPr algn="ctr"/>
            <a:endParaRPr lang="en-US" dirty="0"/>
          </a:p>
          <a:p>
            <a:pPr algn="ctr"/>
            <a:r>
              <a:rPr lang="en-US" dirty="0"/>
              <a:t>Produce Section</a:t>
            </a:r>
          </a:p>
        </p:txBody>
      </p:sp>
      <p:cxnSp>
        <p:nvCxnSpPr>
          <p:cNvPr id="19" name="Straight Connector 18">
            <a:extLst>
              <a:ext uri="{FF2B5EF4-FFF2-40B4-BE49-F238E27FC236}">
                <a16:creationId xmlns:a16="http://schemas.microsoft.com/office/drawing/2014/main" id="{BCF26025-FB45-46B1-A577-4E51249050FC}"/>
              </a:ext>
            </a:extLst>
          </p:cNvPr>
          <p:cNvCxnSpPr/>
          <p:nvPr/>
        </p:nvCxnSpPr>
        <p:spPr>
          <a:xfrm>
            <a:off x="6676103" y="4060723"/>
            <a:ext cx="825910" cy="884903"/>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AC8BE70-9D47-420E-81EF-90071AFB0D6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88015" y="4357914"/>
            <a:ext cx="2767030" cy="1836616"/>
          </a:xfrm>
          <a:prstGeom prst="rect">
            <a:avLst/>
          </a:prstGeom>
        </p:spPr>
      </p:pic>
      <p:sp>
        <p:nvSpPr>
          <p:cNvPr id="23" name="TextBox 22">
            <a:extLst>
              <a:ext uri="{FF2B5EF4-FFF2-40B4-BE49-F238E27FC236}">
                <a16:creationId xmlns:a16="http://schemas.microsoft.com/office/drawing/2014/main" id="{5282617C-6F71-45CC-B5E9-291B78D60A45}"/>
              </a:ext>
            </a:extLst>
          </p:cNvPr>
          <p:cNvSpPr txBox="1"/>
          <p:nvPr/>
        </p:nvSpPr>
        <p:spPr>
          <a:xfrm>
            <a:off x="7502013" y="6361471"/>
            <a:ext cx="2703871" cy="369332"/>
          </a:xfrm>
          <a:prstGeom prst="rect">
            <a:avLst/>
          </a:prstGeom>
          <a:noFill/>
        </p:spPr>
        <p:txBody>
          <a:bodyPr wrap="square" rtlCol="0">
            <a:spAutoFit/>
          </a:bodyPr>
          <a:lstStyle/>
          <a:p>
            <a:pPr algn="ctr"/>
            <a:r>
              <a:rPr lang="en-US" dirty="0"/>
              <a:t>Bakery</a:t>
            </a:r>
          </a:p>
        </p:txBody>
      </p:sp>
      <p:cxnSp>
        <p:nvCxnSpPr>
          <p:cNvPr id="25" name="Straight Arrow Connector 24">
            <a:extLst>
              <a:ext uri="{FF2B5EF4-FFF2-40B4-BE49-F238E27FC236}">
                <a16:creationId xmlns:a16="http://schemas.microsoft.com/office/drawing/2014/main" id="{52571F18-BD80-44A6-98FA-6347F940E892}"/>
              </a:ext>
            </a:extLst>
          </p:cNvPr>
          <p:cNvCxnSpPr>
            <a:cxnSpLocks/>
          </p:cNvCxnSpPr>
          <p:nvPr/>
        </p:nvCxnSpPr>
        <p:spPr>
          <a:xfrm flipH="1">
            <a:off x="2433484" y="3798104"/>
            <a:ext cx="1106129" cy="15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141994-8ABF-4146-B94F-007BE0FBC95A}"/>
              </a:ext>
            </a:extLst>
          </p:cNvPr>
          <p:cNvCxnSpPr/>
          <p:nvPr/>
        </p:nvCxnSpPr>
        <p:spPr>
          <a:xfrm flipH="1">
            <a:off x="5186516" y="4510314"/>
            <a:ext cx="757084" cy="103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0F1A4B-0DE9-4E95-8654-3EECDFD79F5B}"/>
              </a:ext>
            </a:extLst>
          </p:cNvPr>
          <p:cNvCxnSpPr/>
          <p:nvPr/>
        </p:nvCxnSpPr>
        <p:spPr>
          <a:xfrm flipH="1">
            <a:off x="3511345" y="4388626"/>
            <a:ext cx="757084" cy="103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42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EE48F-EAEC-4946-8ACA-6D0CC2F00F35}"/>
              </a:ext>
            </a:extLst>
          </p:cNvPr>
          <p:cNvSpPr>
            <a:spLocks noGrp="1"/>
          </p:cNvSpPr>
          <p:nvPr>
            <p:ph type="title"/>
          </p:nvPr>
        </p:nvSpPr>
        <p:spPr/>
        <p:txBody>
          <a:bodyPr/>
          <a:lstStyle/>
          <a:p>
            <a:pPr algn="ctr"/>
            <a:r>
              <a:rPr lang="en-US" dirty="0"/>
              <a:t>It’s Story Time</a:t>
            </a:r>
          </a:p>
        </p:txBody>
      </p:sp>
      <p:sp>
        <p:nvSpPr>
          <p:cNvPr id="6" name="Content Placeholder 5">
            <a:extLst>
              <a:ext uri="{FF2B5EF4-FFF2-40B4-BE49-F238E27FC236}">
                <a16:creationId xmlns:a16="http://schemas.microsoft.com/office/drawing/2014/main" id="{F2D08A9D-7924-41B3-9B1B-9BFE21E4D6FA}"/>
              </a:ext>
            </a:extLst>
          </p:cNvPr>
          <p:cNvSpPr>
            <a:spLocks noGrp="1"/>
          </p:cNvSpPr>
          <p:nvPr>
            <p:ph sz="half" idx="1"/>
          </p:nvPr>
        </p:nvSpPr>
        <p:spPr/>
        <p:txBody>
          <a:bodyPr/>
          <a:lstStyle/>
          <a:p>
            <a:r>
              <a:rPr lang="en-US" dirty="0">
                <a:hlinkClick r:id="rId2"/>
              </a:rPr>
              <a:t>https://www.youtube.com/watch?v=J7sSpBxJDrc</a:t>
            </a:r>
            <a:r>
              <a:rPr lang="en-US" dirty="0"/>
              <a:t> </a:t>
            </a:r>
          </a:p>
        </p:txBody>
      </p:sp>
      <p:pic>
        <p:nvPicPr>
          <p:cNvPr id="8" name="Content Placeholder 7">
            <a:extLst>
              <a:ext uri="{FF2B5EF4-FFF2-40B4-BE49-F238E27FC236}">
                <a16:creationId xmlns:a16="http://schemas.microsoft.com/office/drawing/2014/main" id="{B43B105F-566A-4BFC-B99A-395F90CDCDAA}"/>
              </a:ext>
            </a:extLst>
          </p:cNvPr>
          <p:cNvPicPr>
            <a:picLocks noGrp="1" noChangeAspect="1"/>
          </p:cNvPicPr>
          <p:nvPr>
            <p:ph sz="half" idx="2"/>
          </p:nvPr>
        </p:nvPicPr>
        <p:blipFill>
          <a:blip r:embed="rId3"/>
          <a:stretch>
            <a:fillRect/>
          </a:stretch>
        </p:blipFill>
        <p:spPr>
          <a:xfrm>
            <a:off x="6578593" y="1825625"/>
            <a:ext cx="4368813" cy="4351338"/>
          </a:xfrm>
          <a:prstGeom prst="rect">
            <a:avLst/>
          </a:prstGeom>
        </p:spPr>
      </p:pic>
    </p:spTree>
    <p:extLst>
      <p:ext uri="{BB962C8B-B14F-4D97-AF65-F5344CB8AC3E}">
        <p14:creationId xmlns:p14="http://schemas.microsoft.com/office/powerpoint/2010/main" val="26030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9AA8-1C0A-4632-8CFB-F03E14C2EF9B}"/>
              </a:ext>
            </a:extLst>
          </p:cNvPr>
          <p:cNvSpPr>
            <a:spLocks noGrp="1"/>
          </p:cNvSpPr>
          <p:nvPr>
            <p:ph type="title"/>
          </p:nvPr>
        </p:nvSpPr>
        <p:spPr/>
        <p:txBody>
          <a:bodyPr>
            <a:normAutofit/>
          </a:bodyPr>
          <a:lstStyle/>
          <a:p>
            <a:pPr algn="ctr"/>
            <a:r>
              <a:rPr lang="en-US" sz="5400" b="1" spc="600" dirty="0">
                <a:solidFill>
                  <a:srgbClr val="FF0066"/>
                </a:solidFill>
                <a:effectLst>
                  <a:outerShdw blurRad="38100" dist="38100" dir="2700000" algn="tl">
                    <a:srgbClr val="000000">
                      <a:alpha val="43137"/>
                    </a:srgbClr>
                  </a:outerShdw>
                </a:effectLst>
              </a:rPr>
              <a:t>Advance Words</a:t>
            </a:r>
          </a:p>
        </p:txBody>
      </p:sp>
      <p:pic>
        <p:nvPicPr>
          <p:cNvPr id="6" name="Picture 5">
            <a:extLst>
              <a:ext uri="{FF2B5EF4-FFF2-40B4-BE49-F238E27FC236}">
                <a16:creationId xmlns:a16="http://schemas.microsoft.com/office/drawing/2014/main" id="{9DB60D92-C86B-4AA4-AFC5-28FA02494B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0589" y="1690688"/>
            <a:ext cx="9290822" cy="4576894"/>
          </a:xfrm>
          <a:prstGeom prst="rect">
            <a:avLst/>
          </a:prstGeom>
          <a:ln>
            <a:noFill/>
          </a:ln>
          <a:effectLst>
            <a:softEdge rad="112500"/>
          </a:effectLst>
        </p:spPr>
      </p:pic>
    </p:spTree>
    <p:extLst>
      <p:ext uri="{BB962C8B-B14F-4D97-AF65-F5344CB8AC3E}">
        <p14:creationId xmlns:p14="http://schemas.microsoft.com/office/powerpoint/2010/main" val="9071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16BC-238B-4390-AED0-C74D828F3969}"/>
              </a:ext>
            </a:extLst>
          </p:cNvPr>
          <p:cNvSpPr>
            <a:spLocks noGrp="1"/>
          </p:cNvSpPr>
          <p:nvPr>
            <p:ph type="title"/>
          </p:nvPr>
        </p:nvSpPr>
        <p:spPr>
          <a:xfrm>
            <a:off x="838200" y="365123"/>
            <a:ext cx="10515600" cy="1325563"/>
          </a:xfrm>
        </p:spPr>
        <p:txBody>
          <a:bodyPr/>
          <a:lstStyle/>
          <a:p>
            <a:r>
              <a:rPr lang="en-US" dirty="0"/>
              <a:t>Fetch – to go for and then bring back.</a:t>
            </a:r>
          </a:p>
        </p:txBody>
      </p:sp>
      <p:pic>
        <p:nvPicPr>
          <p:cNvPr id="4" name="Picture 3">
            <a:extLst>
              <a:ext uri="{FF2B5EF4-FFF2-40B4-BE49-F238E27FC236}">
                <a16:creationId xmlns:a16="http://schemas.microsoft.com/office/drawing/2014/main" id="{5E54191F-002C-4F22-8F50-010E441D89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1460" y="1690687"/>
            <a:ext cx="8571428" cy="4802187"/>
          </a:xfrm>
          <a:prstGeom prst="rect">
            <a:avLst/>
          </a:prstGeom>
          <a:ln>
            <a:noFill/>
          </a:ln>
          <a:effectLst>
            <a:softEdge rad="112500"/>
          </a:effectLst>
        </p:spPr>
      </p:pic>
    </p:spTree>
    <p:extLst>
      <p:ext uri="{BB962C8B-B14F-4D97-AF65-F5344CB8AC3E}">
        <p14:creationId xmlns:p14="http://schemas.microsoft.com/office/powerpoint/2010/main" val="169750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6F00-74F2-43CA-BABD-2C2A6FCDA324}"/>
              </a:ext>
            </a:extLst>
          </p:cNvPr>
          <p:cNvSpPr>
            <a:spLocks noGrp="1"/>
          </p:cNvSpPr>
          <p:nvPr>
            <p:ph type="title"/>
          </p:nvPr>
        </p:nvSpPr>
        <p:spPr/>
        <p:txBody>
          <a:bodyPr/>
          <a:lstStyle/>
          <a:p>
            <a:r>
              <a:rPr lang="en-US" dirty="0"/>
              <a:t>Supermarket – a large self-service store selling foods and household goods. </a:t>
            </a:r>
          </a:p>
        </p:txBody>
      </p:sp>
      <p:pic>
        <p:nvPicPr>
          <p:cNvPr id="4" name="Picture 3">
            <a:extLst>
              <a:ext uri="{FF2B5EF4-FFF2-40B4-BE49-F238E27FC236}">
                <a16:creationId xmlns:a16="http://schemas.microsoft.com/office/drawing/2014/main" id="{C1DF2A15-41C4-4145-832B-B76BBC88DF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20529" y="1645593"/>
            <a:ext cx="7620000" cy="4981575"/>
          </a:xfrm>
          <a:prstGeom prst="rect">
            <a:avLst/>
          </a:prstGeom>
          <a:ln>
            <a:noFill/>
          </a:ln>
          <a:effectLst>
            <a:softEdge rad="112500"/>
          </a:effectLst>
        </p:spPr>
      </p:pic>
    </p:spTree>
    <p:extLst>
      <p:ext uri="{BB962C8B-B14F-4D97-AF65-F5344CB8AC3E}">
        <p14:creationId xmlns:p14="http://schemas.microsoft.com/office/powerpoint/2010/main" val="405417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634D-AE74-40C5-A79B-0F57274FE18C}"/>
              </a:ext>
            </a:extLst>
          </p:cNvPr>
          <p:cNvSpPr>
            <a:spLocks noGrp="1"/>
          </p:cNvSpPr>
          <p:nvPr>
            <p:ph type="title"/>
          </p:nvPr>
        </p:nvSpPr>
        <p:spPr/>
        <p:txBody>
          <a:bodyPr/>
          <a:lstStyle/>
          <a:p>
            <a:r>
              <a:rPr lang="en-US" dirty="0"/>
              <a:t>Delicatessen – a store selling cold cuts, cheeses, and a variety of salads.</a:t>
            </a:r>
          </a:p>
        </p:txBody>
      </p:sp>
      <p:pic>
        <p:nvPicPr>
          <p:cNvPr id="4" name="Picture 3">
            <a:extLst>
              <a:ext uri="{FF2B5EF4-FFF2-40B4-BE49-F238E27FC236}">
                <a16:creationId xmlns:a16="http://schemas.microsoft.com/office/drawing/2014/main" id="{DA2F185E-3C33-4A80-8551-279749E5DC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86333" y="1996463"/>
            <a:ext cx="6419334" cy="4256853"/>
          </a:xfrm>
          <a:prstGeom prst="rect">
            <a:avLst/>
          </a:prstGeom>
          <a:ln>
            <a:noFill/>
          </a:ln>
          <a:effectLst>
            <a:softEdge rad="112500"/>
          </a:effectLst>
        </p:spPr>
      </p:pic>
    </p:spTree>
    <p:extLst>
      <p:ext uri="{BB962C8B-B14F-4D97-AF65-F5344CB8AC3E}">
        <p14:creationId xmlns:p14="http://schemas.microsoft.com/office/powerpoint/2010/main" val="4052181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Kristen ITC</vt:lpstr>
      <vt:lpstr>Office Theme</vt:lpstr>
      <vt:lpstr>A trip to the Grocery Store</vt:lpstr>
      <vt:lpstr>Let’s talk about last week.</vt:lpstr>
      <vt:lpstr>Tell me about the last time you went to the Grocery Store.</vt:lpstr>
      <vt:lpstr>What do you think we will find in the Grocery Store?</vt:lpstr>
      <vt:lpstr>It’s Story Time</vt:lpstr>
      <vt:lpstr>Advance Words</vt:lpstr>
      <vt:lpstr>Fetch – to go for and then bring back.</vt:lpstr>
      <vt:lpstr>Supermarket – a large self-service store selling foods and household goods. </vt:lpstr>
      <vt:lpstr>Delicatessen – a store selling cold cuts, cheeses, and a variety of salads.</vt:lpstr>
      <vt:lpstr>Anchovies – a small shoaling fish that is strongly flavored and preserved in salt and oil.</vt:lpstr>
      <vt:lpstr>Ingredients – is a substance that forms a part of a mixture or recipes.  </vt:lpstr>
      <vt:lpstr>Recipes – is a set of instructions that describe how to prepare or a dish. </vt:lpstr>
      <vt:lpstr>Book Reflections</vt:lpstr>
      <vt:lpstr>Family Activities</vt:lpstr>
      <vt:lpstr>Let’s Take Inventory</vt:lpstr>
      <vt:lpstr>Create a Grocery List</vt:lpstr>
      <vt:lpstr>Create a Family Recipe </vt:lpstr>
      <vt:lpstr>Family Fun Recipes</vt:lpstr>
      <vt:lpstr>PowerPoint Presentation</vt:lpstr>
      <vt:lpstr>Let’s Calm Down and Relax</vt:lpstr>
      <vt:lpstr>Family Time</vt:lpstr>
      <vt:lpstr>Additional Resources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trip to the Grocery Store</dc:title>
  <dc:creator>Jennifer Reed</dc:creator>
  <cp:lastModifiedBy>Jennifer Reed</cp:lastModifiedBy>
  <cp:revision>16</cp:revision>
  <dcterms:created xsi:type="dcterms:W3CDTF">2020-04-13T16:11:07Z</dcterms:created>
  <dcterms:modified xsi:type="dcterms:W3CDTF">2020-04-14T01:42:11Z</dcterms:modified>
</cp:coreProperties>
</file>